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8" r:id="rId3"/>
    <p:sldId id="259" r:id="rId4"/>
    <p:sldId id="257" r:id="rId5"/>
    <p:sldId id="262" r:id="rId6"/>
    <p:sldId id="267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37" userDrawn="1">
          <p15:clr>
            <a:srgbClr val="A4A3A4"/>
          </p15:clr>
        </p15:guide>
        <p15:guide id="4" orient="horz" pos="2981" userDrawn="1">
          <p15:clr>
            <a:srgbClr val="A4A3A4"/>
          </p15:clr>
        </p15:guide>
        <p15:guide id="5" pos="5393" userDrawn="1">
          <p15:clr>
            <a:srgbClr val="A4A3A4"/>
          </p15:clr>
        </p15:guide>
        <p15:guide id="6" pos="3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2"/>
    <p:restoredTop sz="91973"/>
  </p:normalViewPr>
  <p:slideViewPr>
    <p:cSldViewPr snapToGrid="0" snapToObjects="1" showGuides="1">
      <p:cViewPr varScale="1">
        <p:scale>
          <a:sx n="144" d="100"/>
          <a:sy n="144" d="100"/>
        </p:scale>
        <p:origin x="688" y="184"/>
      </p:cViewPr>
      <p:guideLst>
        <p:guide orient="horz" pos="1620"/>
        <p:guide pos="2880"/>
        <p:guide orient="horz" pos="237"/>
        <p:guide orient="horz" pos="2981"/>
        <p:guide pos="5393"/>
        <p:guide pos="3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C6C97-6198-7448-99EC-AC0E78B97BA7}" type="datetimeFigureOut">
              <a:rPr lang="en-US" smtClean="0"/>
              <a:t>12/1/23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8D2D4-9F27-AC4A-A8A2-ECF7BFAE98CF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D2D4-9F27-AC4A-A8A2-ECF7BFAE98CF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D2D4-9F27-AC4A-A8A2-ECF7BFAE98CF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D2D4-9F27-AC4A-A8A2-ECF7BFAE98CF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D2D4-9F27-AC4A-A8A2-ECF7BFAE98CF}" type="slidenum">
              <a:rPr lang="en-US" smtClean="0"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D2D4-9F27-AC4A-A8A2-ECF7BFAE98CF}" type="slidenum">
              <a:rPr lang="en-US" smtClean="0"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D2D4-9F27-AC4A-A8A2-ECF7BFAE98C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310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8870B-ABFA-A74D-A45D-307C263F7E63}" type="datetimeFigureOut">
              <a:rPr lang="en-US" smtClean="0"/>
              <a:t>12/1/23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69AC-D470-E64C-B71D-2627DEA1A3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382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8870B-ABFA-A74D-A45D-307C263F7E63}" type="datetimeFigureOut">
              <a:rPr lang="en-US" smtClean="0"/>
              <a:t>12/1/23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69AC-D470-E64C-B71D-2627DEA1A3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550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8870B-ABFA-A74D-A45D-307C263F7E63}" type="datetimeFigureOut">
              <a:rPr lang="en-US" smtClean="0"/>
              <a:t>12/1/23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69AC-D470-E64C-B71D-2627DEA1A3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236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8870B-ABFA-A74D-A45D-307C263F7E63}" type="datetimeFigureOut">
              <a:rPr lang="en-US" smtClean="0"/>
              <a:t>12/1/23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69AC-D470-E64C-B71D-2627DEA1A3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00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8870B-ABFA-A74D-A45D-307C263F7E63}" type="datetimeFigureOut">
              <a:rPr lang="en-US" smtClean="0"/>
              <a:t>12/1/23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69AC-D470-E64C-B71D-2627DEA1A3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676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8870B-ABFA-A74D-A45D-307C263F7E63}" type="datetimeFigureOut">
              <a:rPr lang="en-US" smtClean="0"/>
              <a:t>12/1/23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69AC-D470-E64C-B71D-2627DEA1A3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051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8870B-ABFA-A74D-A45D-307C263F7E63}" type="datetimeFigureOut">
              <a:rPr lang="en-US" smtClean="0"/>
              <a:t>12/1/23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69AC-D470-E64C-B71D-2627DEA1A3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242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8870B-ABFA-A74D-A45D-307C263F7E63}" type="datetimeFigureOut">
              <a:rPr lang="en-US" smtClean="0"/>
              <a:t>12/1/23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69AC-D470-E64C-B71D-2627DEA1A3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634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8870B-ABFA-A74D-A45D-307C263F7E63}" type="datetimeFigureOut">
              <a:rPr lang="en-US" smtClean="0"/>
              <a:t>12/1/23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69AC-D470-E64C-B71D-2627DEA1A3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356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8870B-ABFA-A74D-A45D-307C263F7E63}" type="datetimeFigureOut">
              <a:rPr lang="en-US" smtClean="0"/>
              <a:t>12/1/23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69AC-D470-E64C-B71D-2627DEA1A3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666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8870B-ABFA-A74D-A45D-307C263F7E63}" type="datetimeFigureOut">
              <a:rPr lang="en-US" smtClean="0"/>
              <a:t>12/1/23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69AC-D470-E64C-B71D-2627DEA1A3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297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8870B-ABFA-A74D-A45D-307C263F7E63}" type="datetimeFigureOut">
              <a:rPr lang="en-US" smtClean="0"/>
              <a:t>12/1/23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169AC-D470-E64C-B71D-2627DEA1A3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811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en.ipe.org.cn/reports/report_18816.html" TargetMode="External"/><Relationship Id="rId13" Type="http://schemas.openxmlformats.org/officeDocument/2006/relationships/hyperlink" Target="http://wwwen.ipe.org.cn/reports/report_21339.html" TargetMode="External"/><Relationship Id="rId3" Type="http://schemas.openxmlformats.org/officeDocument/2006/relationships/hyperlink" Target="http://wwwen.ipe.org.cn/GreenSupplyChain/CATI.aspx" TargetMode="External"/><Relationship Id="rId7" Type="http://schemas.openxmlformats.org/officeDocument/2006/relationships/hyperlink" Target="http://wwwen.ipe.org.cn/reports/report_1821.html" TargetMode="External"/><Relationship Id="rId12" Type="http://schemas.openxmlformats.org/officeDocument/2006/relationships/hyperlink" Target="http://wwwen.ipe.org.cn/reports/report_20899.html" TargetMode="External"/><Relationship Id="rId1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6" Type="http://schemas.openxmlformats.org/officeDocument/2006/relationships/hyperlink" Target="mailto:gsc@ipe.org.c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en.ipe.org.cn/reports/report_1763.html" TargetMode="External"/><Relationship Id="rId11" Type="http://schemas.openxmlformats.org/officeDocument/2006/relationships/hyperlink" Target="http://wwwen.ipe.org.cn/reports/report_20162.html" TargetMode="External"/><Relationship Id="rId5" Type="http://schemas.openxmlformats.org/officeDocument/2006/relationships/hyperlink" Target="http://wwwen.ipe.org.cn/appdownload30_en/pc/index.html" TargetMode="External"/><Relationship Id="rId15" Type="http://schemas.openxmlformats.org/officeDocument/2006/relationships/hyperlink" Target="https://wwwen.ipe.org.cn/reports/report_22008.html" TargetMode="External"/><Relationship Id="rId10" Type="http://schemas.openxmlformats.org/officeDocument/2006/relationships/hyperlink" Target="https://www.ipe.org.cn/reports/report_19695.html" TargetMode="External"/><Relationship Id="rId4" Type="http://schemas.openxmlformats.org/officeDocument/2006/relationships/hyperlink" Target="http://wwwen.ipe.org.cn/GreenSupplyChain/Main.html" TargetMode="External"/><Relationship Id="rId9" Type="http://schemas.openxmlformats.org/officeDocument/2006/relationships/hyperlink" Target="http://wwwen.ipe.org.cn/reports/report_19434.html" TargetMode="External"/><Relationship Id="rId14" Type="http://schemas.openxmlformats.org/officeDocument/2006/relationships/hyperlink" Target="http://wwwen.ipe.org.cn/reports/report_21691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www.ipe.org.cn/GreenSupplyChain/CITI.html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pe.org.cn/reports/report_1821.html" TargetMode="External"/><Relationship Id="rId13" Type="http://schemas.openxmlformats.org/officeDocument/2006/relationships/hyperlink" Target="https://www.ipe.org.cn/reports/report_20899.html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www.ipe.org.cn/reports/report_1763.html" TargetMode="External"/><Relationship Id="rId12" Type="http://schemas.openxmlformats.org/officeDocument/2006/relationships/hyperlink" Target="http://www.ipe.org.cn/reports/report_20162.html" TargetMode="External"/><Relationship Id="rId17" Type="http://schemas.openxmlformats.org/officeDocument/2006/relationships/hyperlink" Target="mailto:gsc@ipe.org.cn" TargetMode="External"/><Relationship Id="rId2" Type="http://schemas.openxmlformats.org/officeDocument/2006/relationships/notesSlide" Target="../notesSlides/notesSlide6.xml"/><Relationship Id="rId16" Type="http://schemas.openxmlformats.org/officeDocument/2006/relationships/hyperlink" Target="https://www.ipe.org.cn/reports/report_22008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pe.org.cn/appdownload30/www/www/index.html" TargetMode="External"/><Relationship Id="rId11" Type="http://schemas.openxmlformats.org/officeDocument/2006/relationships/hyperlink" Target="https://www.ipe.org.cn/reports/report_19695.html" TargetMode="External"/><Relationship Id="rId5" Type="http://schemas.openxmlformats.org/officeDocument/2006/relationships/hyperlink" Target="https://www.ipe.org.cn/GreenSupplyChain/Main.html" TargetMode="External"/><Relationship Id="rId15" Type="http://schemas.openxmlformats.org/officeDocument/2006/relationships/hyperlink" Target="https://www.ipe.org.cn/reports/report_21691.html" TargetMode="External"/><Relationship Id="rId10" Type="http://schemas.openxmlformats.org/officeDocument/2006/relationships/hyperlink" Target="https://www.ipe.org.cn/reports/report_19434.html" TargetMode="External"/><Relationship Id="rId4" Type="http://schemas.openxmlformats.org/officeDocument/2006/relationships/hyperlink" Target="http://www.ipe.org.cn/GreenSupplyChain/CATI.aspx" TargetMode="External"/><Relationship Id="rId9" Type="http://schemas.openxmlformats.org/officeDocument/2006/relationships/hyperlink" Target="https://www.ipe.org.cn/reports/report_18816.html" TargetMode="External"/><Relationship Id="rId14" Type="http://schemas.openxmlformats.org/officeDocument/2006/relationships/hyperlink" Target="http://www.ipe.org.cn/reports/report_21339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831" y="2303929"/>
            <a:ext cx="2577874" cy="244357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17537" y="880341"/>
            <a:ext cx="3954463" cy="1638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sz="1100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D</a:t>
            </a:r>
            <a:r>
              <a:rPr lang="en-US" sz="1100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eveloped </a:t>
            </a:r>
            <a:r>
              <a:rPr lang="en-US" altLang="zh-CN" sz="1100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jointly</a:t>
            </a:r>
            <a:r>
              <a:rPr lang="zh-CN" altLang="en-US" sz="1100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 </a:t>
            </a:r>
            <a:r>
              <a:rPr lang="en-US" sz="1100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by the Institute of Public &amp; Environmental Affairs (IPE) and the Natural Resources Defense Council (NRDC) in 2014</a:t>
            </a:r>
            <a:r>
              <a:rPr lang="en-US" altLang="zh-CN" sz="1100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.</a:t>
            </a:r>
            <a:r>
              <a:rPr lang="zh-CN" altLang="en-US" sz="1100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 </a:t>
            </a:r>
            <a:r>
              <a:rPr lang="en-US" altLang="zh-CN" sz="1100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F</a:t>
            </a:r>
            <a:r>
              <a:rPr lang="en-US" altLang="zh-CN" sz="1100" dirty="0"/>
              <a:t>ocusing</a:t>
            </a:r>
            <a:r>
              <a:rPr lang="zh-CN" altLang="en-US" sz="1100" dirty="0"/>
              <a:t> </a:t>
            </a:r>
            <a:r>
              <a:rPr lang="en-US" altLang="zh-CN" sz="1100" dirty="0"/>
              <a:t>exclusively on supply chain impacts, where the greatest</a:t>
            </a:r>
            <a:r>
              <a:rPr lang="zh-CN" altLang="en-US" sz="1100" dirty="0"/>
              <a:t> </a:t>
            </a:r>
            <a:r>
              <a:rPr lang="en-US" altLang="zh-CN" sz="1100" dirty="0"/>
              <a:t>environmental impacts and carbon hotspots lie, the CITI evaluation provides an important complement</a:t>
            </a:r>
            <a:r>
              <a:rPr lang="zh-CN" altLang="en-US" sz="1100" dirty="0"/>
              <a:t> </a:t>
            </a:r>
            <a:r>
              <a:rPr lang="en-US" altLang="zh-CN" sz="1100" dirty="0"/>
              <a:t>to broader global sustainability</a:t>
            </a:r>
            <a:r>
              <a:rPr lang="zh-CN" altLang="en-US" sz="1100" dirty="0"/>
              <a:t> </a:t>
            </a:r>
            <a:r>
              <a:rPr lang="en-US" altLang="zh-CN" sz="11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initiatives and</a:t>
            </a:r>
            <a:r>
              <a:rPr lang="en-US" altLang="zh-CN" sz="1100" dirty="0"/>
              <a:t> reporting indices developed for the private sector.</a:t>
            </a:r>
          </a:p>
          <a:p>
            <a:pPr>
              <a:lnSpc>
                <a:spcPct val="115000"/>
              </a:lnSpc>
            </a:pPr>
            <a:endParaRPr lang="en-US" sz="1100" dirty="0">
              <a:latin typeface="Calibri" panose="020F0502020204030204" pitchFamily="34" charset="0"/>
              <a:ea typeface="Times New Roman" panose="02020503050405090304" pitchFamily="18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8572" y="395994"/>
            <a:ext cx="4373562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50" b="1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Green Supply Chain CITI</a:t>
            </a:r>
            <a:r>
              <a:rPr lang="zh-CN" altLang="en-US" sz="2250" b="1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 </a:t>
            </a:r>
            <a:r>
              <a:rPr lang="en-US" sz="2250" b="1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Evaluation </a:t>
            </a:r>
            <a:endParaRPr lang="en-US" sz="2250" b="1" dirty="0"/>
          </a:p>
        </p:txBody>
      </p:sp>
      <p:sp>
        <p:nvSpPr>
          <p:cNvPr id="16" name="Rectangle 15"/>
          <p:cNvSpPr/>
          <p:nvPr/>
        </p:nvSpPr>
        <p:spPr>
          <a:xfrm>
            <a:off x="4729676" y="880341"/>
            <a:ext cx="3831712" cy="3390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9525" algn="l"/>
                <a:tab pos="103823" algn="l"/>
              </a:tabLst>
            </a:pPr>
            <a:r>
              <a:rPr lang="en-US" sz="1100" b="1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Key </a:t>
            </a:r>
            <a:r>
              <a:rPr lang="en-US" altLang="zh-CN" sz="1100" b="1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P</a:t>
            </a:r>
            <a:r>
              <a:rPr lang="en-US" sz="1100" b="1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erformance </a:t>
            </a:r>
            <a:r>
              <a:rPr lang="en-US" altLang="zh-CN" sz="1100" b="1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I</a:t>
            </a:r>
            <a:r>
              <a:rPr lang="en-US" sz="1100" b="1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ndicator</a:t>
            </a:r>
            <a:r>
              <a:rPr lang="en-US" altLang="zh-CN" sz="1100" b="1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s</a:t>
            </a:r>
            <a:r>
              <a:rPr lang="en-US" sz="1100" b="1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:</a:t>
            </a:r>
          </a:p>
          <a:p>
            <a:pPr marL="171450" indent="-17145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9525" algn="l"/>
                <a:tab pos="103823" algn="l"/>
              </a:tabLst>
            </a:pPr>
            <a:r>
              <a:rPr lang="en-US" sz="1100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Companies leverage environmental data to improve supply chain management efficiency, comprehensively manage environmental risks and promote environmental compliance along the supply chain in China.</a:t>
            </a:r>
          </a:p>
          <a:p>
            <a:pPr marL="171450" indent="-17145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9525" algn="l"/>
                <a:tab pos="103823" algn="l"/>
              </a:tabLst>
            </a:pPr>
            <a:r>
              <a:rPr lang="en-US" altLang="zh-CN" sz="1100" dirty="0">
                <a:ea typeface="Times New Roman" pitchFamily="18" charset="0"/>
                <a:cs typeface="Calibri" charset="0"/>
              </a:rPr>
              <a:t>Companies</a:t>
            </a:r>
            <a:r>
              <a:rPr lang="en-US" sz="1100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 extend environmental and carbon management to energy-intensive and emission-intensive suppliers.</a:t>
            </a:r>
          </a:p>
          <a:p>
            <a:pPr marL="171450" indent="-17145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9525" algn="l"/>
                <a:tab pos="103823" algn="l"/>
              </a:tabLst>
            </a:pPr>
            <a:r>
              <a:rPr lang="en-US" altLang="zh-CN" sz="1100" dirty="0">
                <a:ea typeface="Times New Roman" pitchFamily="18" charset="0"/>
                <a:cs typeface="Calibri" charset="0"/>
              </a:rPr>
              <a:t>Companies</a:t>
            </a:r>
            <a:r>
              <a:rPr lang="en-US" sz="1100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 leverage digital tools to drive suppliers to account for and disclose environmental and carbon data, </a:t>
            </a:r>
            <a:r>
              <a:rPr lang="en-US" altLang="zh-CN" sz="1100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leading</a:t>
            </a:r>
            <a:r>
              <a:rPr lang="zh-CN" altLang="en-US" sz="1100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 </a:t>
            </a:r>
            <a:r>
              <a:rPr lang="en-US" altLang="zh-CN" sz="1100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to</a:t>
            </a:r>
            <a:r>
              <a:rPr lang="zh-CN" altLang="en-US" sz="1100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 </a:t>
            </a:r>
            <a:r>
              <a:rPr lang="en-US" sz="1100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continuous improvement beyond compliance requirements. </a:t>
            </a:r>
          </a:p>
          <a:p>
            <a:pPr marL="171450" indent="-17145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9525" algn="l"/>
                <a:tab pos="103823" algn="l"/>
              </a:tabLst>
            </a:pPr>
            <a:r>
              <a:rPr lang="en-US" altLang="zh-CN" sz="1100" dirty="0">
                <a:ea typeface="Times New Roman" pitchFamily="18" charset="0"/>
                <a:cs typeface="Calibri" charset="0"/>
              </a:rPr>
              <a:t>Companies</a:t>
            </a:r>
            <a:r>
              <a:rPr lang="en-US" sz="1100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 guide and motivate suppliers to manage the environmental performance and GHG emissions of their supply chains, accelerating </a:t>
            </a:r>
            <a:r>
              <a:rPr lang="en-US" altLang="zh-CN" sz="1100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industry</a:t>
            </a:r>
            <a:r>
              <a:rPr lang="en-US" sz="1100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 transformation. </a:t>
            </a:r>
          </a:p>
          <a:p>
            <a:pPr marL="171450" indent="-17145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9525" algn="l"/>
                <a:tab pos="103823" algn="l"/>
              </a:tabLst>
            </a:pPr>
            <a:r>
              <a:rPr lang="en-US" sz="1100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Companies actively communicate with stakeholders and build trust via information disclosure, continuously improving the transparency and credibility of supply chain</a:t>
            </a:r>
            <a:r>
              <a:rPr lang="zh-CN" altLang="en-US" sz="1100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 </a:t>
            </a:r>
            <a:r>
              <a:rPr lang="en-US" altLang="zh-CN" sz="1100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environmental</a:t>
            </a:r>
            <a:r>
              <a:rPr lang="zh-CN" altLang="en-US" sz="1100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 </a:t>
            </a:r>
            <a:r>
              <a:rPr lang="en-US" sz="1100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management.</a:t>
            </a:r>
          </a:p>
        </p:txBody>
      </p:sp>
      <p:pic>
        <p:nvPicPr>
          <p:cNvPr id="7" name="Picture 6" descr="Text, logo&#10;&#10;Description automatically generated">
            <a:extLst>
              <a:ext uri="{FF2B5EF4-FFF2-40B4-BE49-F238E27FC236}">
                <a16:creationId xmlns:a16="http://schemas.microsoft.com/office/drawing/2014/main" id="{D3FD83B2-89E1-4B43-9A19-47E0EB4632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4947" y="195717"/>
            <a:ext cx="2622283" cy="8267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22780" y="381742"/>
            <a:ext cx="2359941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50" b="1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CITI</a:t>
            </a:r>
            <a:r>
              <a:rPr lang="zh-CN" altLang="en-US" sz="2250" b="1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 </a:t>
            </a:r>
            <a:r>
              <a:rPr lang="en-US" sz="2250" b="1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  <a:sym typeface="+mn-ea"/>
              </a:rPr>
              <a:t>Aligned</a:t>
            </a:r>
            <a:r>
              <a:rPr lang="en-US" sz="2250" b="1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 with: </a:t>
            </a:r>
            <a:endParaRPr lang="en-US" sz="225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892CC58-60D7-954B-BBD0-435B92CBB688}"/>
              </a:ext>
            </a:extLst>
          </p:cNvPr>
          <p:cNvGrpSpPr/>
          <p:nvPr/>
        </p:nvGrpSpPr>
        <p:grpSpPr>
          <a:xfrm>
            <a:off x="617570" y="1872211"/>
            <a:ext cx="3166533" cy="1192755"/>
            <a:chOff x="676737" y="2584876"/>
            <a:chExt cx="3166533" cy="1192755"/>
          </a:xfrm>
        </p:grpSpPr>
        <p:sp>
          <p:nvSpPr>
            <p:cNvPr id="19" name="Rectangle 18"/>
            <p:cNvSpPr/>
            <p:nvPr/>
          </p:nvSpPr>
          <p:spPr>
            <a:xfrm>
              <a:off x="790825" y="2774279"/>
              <a:ext cx="3052445" cy="10033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00" dirty="0"/>
                <a:t>GRI 102: General Disclosures             GRI </a:t>
              </a:r>
              <a:r>
                <a:rPr lang="en-US" altLang="zh-CN" sz="1000" dirty="0"/>
                <a:t>302: Energy</a:t>
              </a:r>
              <a:br>
                <a:rPr lang="zh-CN" altLang="en-US" sz="1000" dirty="0"/>
              </a:br>
              <a:r>
                <a:rPr lang="en-US" sz="1000" dirty="0"/>
                <a:t>GRI </a:t>
              </a:r>
              <a:r>
                <a:rPr lang="en-US" altLang="zh-CN" sz="1000" dirty="0"/>
                <a:t>303: Water and Effluents            </a:t>
              </a:r>
              <a:r>
                <a:rPr lang="en-US" sz="1000" dirty="0"/>
                <a:t>GRI </a:t>
              </a:r>
              <a:r>
                <a:rPr lang="en-US" altLang="zh-CN" sz="1000" dirty="0"/>
                <a:t>305: Emissions</a:t>
              </a:r>
            </a:p>
            <a:p>
              <a:pPr defTabSz="685800">
                <a:lnSpc>
                  <a:spcPct val="120000"/>
                </a:lnSpc>
                <a:defRPr/>
              </a:pPr>
              <a:r>
                <a:rPr lang="en-US" sz="1000" dirty="0"/>
                <a:t>GRI 306: Waste</a:t>
              </a:r>
            </a:p>
            <a:p>
              <a:pPr defTabSz="685800">
                <a:lnSpc>
                  <a:spcPct val="120000"/>
                </a:lnSpc>
                <a:defRPr/>
              </a:pPr>
              <a:r>
                <a:rPr lang="en-US" sz="1000" dirty="0"/>
                <a:t>GRI 307: Environmental Compliance</a:t>
              </a:r>
            </a:p>
            <a:p>
              <a:pPr defTabSz="685800">
                <a:lnSpc>
                  <a:spcPct val="120000"/>
                </a:lnSpc>
                <a:defRPr/>
              </a:pPr>
              <a:r>
                <a:rPr lang="en-US" sz="1000" dirty="0"/>
                <a:t>GRI 308: Supplier Environmental Assessment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76737" y="2584876"/>
              <a:ext cx="125899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14313" indent="-214313">
                <a:buFont typeface="Arial" panose="020B0604020202090204" pitchFamily="34" charset="0"/>
                <a:buChar char="•"/>
              </a:pPr>
              <a:r>
                <a:rPr lang="en-US" sz="1100" b="1" dirty="0">
                  <a:latin typeface="Calibri" panose="020F0502020204030204" pitchFamily="34" charset="0"/>
                  <a:ea typeface="Times New Roman" panose="02020503050405090304" pitchFamily="18" charset="0"/>
                  <a:cs typeface="Calibri" panose="020F0502020204030204" pitchFamily="34" charset="0"/>
                </a:rPr>
                <a:t>GRI Standards </a:t>
              </a:r>
              <a:endParaRPr lang="en-US" sz="1100" b="1" dirty="0"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6D1B0085-DC8D-6541-B036-4CA7A4534FBD}"/>
              </a:ext>
            </a:extLst>
          </p:cNvPr>
          <p:cNvSpPr/>
          <p:nvPr/>
        </p:nvSpPr>
        <p:spPr>
          <a:xfrm>
            <a:off x="603095" y="3175353"/>
            <a:ext cx="394090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100" b="1" i="1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Standards for the Contents and Formats of Information Disclosure by Companies Offering Securities to the Public </a:t>
            </a:r>
            <a:r>
              <a:rPr lang="en-US" altLang="zh-CN" sz="1100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(China Securities Regulatory Commission)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100" b="1" i="1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The Environmental, Social and Governance Reporting Guide </a:t>
            </a:r>
            <a:r>
              <a:rPr lang="en-US" altLang="zh-CN" sz="1100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(Hong Kong Exchanges and Clearing Limited)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100" b="1" i="1" dirty="0">
                <a:latin typeface="Calibri" panose="020F0502020204030204" pitchFamily="34" charset="0"/>
                <a:cs typeface="Calibri" panose="020F0502020204030204" pitchFamily="34" charset="0"/>
              </a:rPr>
              <a:t>Corporate Sustainability Reporting Directive (CSRD)</a:t>
            </a:r>
            <a:r>
              <a:rPr lang="zh-CN" altLang="en-US" sz="11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100" dirty="0">
                <a:latin typeface="Calibri" panose="020F0502020204030204" pitchFamily="34" charset="0"/>
                <a:cs typeface="Calibri" panose="020F0502020204030204" pitchFamily="34" charset="0"/>
              </a:rPr>
              <a:t>(EU)</a:t>
            </a:r>
            <a:endParaRPr lang="en-US" altLang="zh-CN" sz="11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100" b="1" i="1" dirty="0">
                <a:latin typeface="Calibri" panose="020F0502020204030204" pitchFamily="34" charset="0"/>
                <a:cs typeface="Calibri" panose="020F0502020204030204" pitchFamily="34" charset="0"/>
              </a:rPr>
              <a:t>Proposal for a Directive on Corporate Sustainability Due Diligence and Annex</a:t>
            </a:r>
            <a:r>
              <a:rPr lang="zh-CN" altLang="en-US" sz="11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100" dirty="0">
                <a:latin typeface="Calibri" panose="020F0502020204030204" pitchFamily="34" charset="0"/>
                <a:cs typeface="Calibri" panose="020F0502020204030204" pitchFamily="34" charset="0"/>
              </a:rPr>
              <a:t>(EU)</a:t>
            </a:r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5A90EC96-34F6-F548-B499-FF80FCB73001}"/>
              </a:ext>
            </a:extLst>
          </p:cNvPr>
          <p:cNvSpPr/>
          <p:nvPr/>
        </p:nvSpPr>
        <p:spPr>
          <a:xfrm>
            <a:off x="4572000" y="928417"/>
            <a:ext cx="4034548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100" b="1" dirty="0"/>
              <a:t>China’s policies and standards, including:</a:t>
            </a:r>
          </a:p>
          <a:p>
            <a:pPr marL="174308" indent="-174308">
              <a:buFont typeface="Courier New" panose="02070309020205020404" pitchFamily="49" charset="0"/>
              <a:buChar char="o"/>
            </a:pPr>
            <a:r>
              <a:rPr lang="en-US" altLang="zh-CN" sz="1000" i="1" dirty="0"/>
              <a:t>Opinions of the Supreme People‘s Court on Completely, Accurately, and Comprehensively Implementing the New Development Philosophy and Providing Judicial Services for Actively and Steadily Promoting Carbon Peak and Carbon Neutrality</a:t>
            </a:r>
            <a:r>
              <a:rPr lang="zh-CN" altLang="en-US" sz="1000" i="1" dirty="0"/>
              <a:t> </a:t>
            </a:r>
            <a:r>
              <a:rPr lang="en-US" altLang="zh-CN" sz="1000" dirty="0"/>
              <a:t>(SPC,2023)</a:t>
            </a:r>
          </a:p>
          <a:p>
            <a:pPr marL="174308" indent="-174308">
              <a:buFont typeface="Courier New" panose="02070309020205020404" pitchFamily="49" charset="0"/>
              <a:buChar char="o"/>
            </a:pPr>
            <a:r>
              <a:rPr lang="en-US" altLang="zh-CN" sz="1000" i="1" dirty="0"/>
              <a:t>Implementation Plan for Synergizing Reduction of Pollution and Carbon Emission </a:t>
            </a:r>
            <a:r>
              <a:rPr lang="en-US" altLang="zh-CN" sz="1000" dirty="0"/>
              <a:t>(MEE and 6 other Ministries, 2022 )</a:t>
            </a:r>
          </a:p>
          <a:p>
            <a:pPr marL="174308" indent="-174308">
              <a:buFont typeface="Courier New" panose="02070309020205020404" pitchFamily="49" charset="0"/>
              <a:buChar char="o"/>
            </a:pPr>
            <a:r>
              <a:rPr lang="en-US" altLang="zh-CN" sz="1000" i="1" dirty="0"/>
              <a:t>Outline of the 14th Five-Year Plan for Economic and Social Development (2021–2025) and Long-Range Objectives through the Year 2035</a:t>
            </a:r>
          </a:p>
          <a:p>
            <a:pPr marL="174308" indent="-174308">
              <a:buFont typeface="Courier New" panose="02070309020205020404" pitchFamily="49" charset="0"/>
              <a:buChar char="o"/>
            </a:pPr>
            <a:r>
              <a:rPr lang="en-US" altLang="zh-CN" sz="1000" i="1" dirty="0"/>
              <a:t>Circular on further Promoting the Nationwide Battle to Prevent and Control Pollution </a:t>
            </a:r>
            <a:r>
              <a:rPr lang="en-US" altLang="zh-CN" sz="1000" dirty="0"/>
              <a:t>(CPC Central</a:t>
            </a:r>
            <a:r>
              <a:rPr lang="zh-CN" altLang="en-US" sz="1000" dirty="0"/>
              <a:t> </a:t>
            </a:r>
            <a:r>
              <a:rPr lang="en-US" altLang="zh-CN" sz="1000" dirty="0"/>
              <a:t>Committee,</a:t>
            </a:r>
            <a:r>
              <a:rPr lang="zh-CN" altLang="en-US" sz="1000" dirty="0"/>
              <a:t> </a:t>
            </a:r>
            <a:r>
              <a:rPr lang="en-US" altLang="zh-CN" sz="1000" dirty="0"/>
              <a:t>State Council,</a:t>
            </a:r>
            <a:r>
              <a:rPr lang="zh-CN" altLang="en-US" sz="1000" dirty="0"/>
              <a:t> </a:t>
            </a:r>
            <a:r>
              <a:rPr lang="en-US" altLang="zh-CN" sz="1000" dirty="0"/>
              <a:t>2021)</a:t>
            </a:r>
          </a:p>
          <a:p>
            <a:pPr marL="174308" indent="-174308">
              <a:buFont typeface="Courier New" panose="02070309020205020404" pitchFamily="49" charset="0"/>
              <a:buChar char="o"/>
            </a:pPr>
            <a:r>
              <a:rPr lang="en-US" altLang="zh-CN" sz="1000" i="1" dirty="0"/>
              <a:t>The 14th Five-Year Comprehensive Work Plan for Energy Conservation and Emission Reduction </a:t>
            </a:r>
            <a:r>
              <a:rPr lang="en-US" altLang="zh-CN" sz="1000" dirty="0"/>
              <a:t>(State Council,</a:t>
            </a:r>
            <a:r>
              <a:rPr lang="zh-CN" altLang="en-US" sz="1000" dirty="0"/>
              <a:t> </a:t>
            </a:r>
            <a:r>
              <a:rPr lang="en-US" altLang="zh-CN" sz="1000" dirty="0"/>
              <a:t>2021)</a:t>
            </a:r>
          </a:p>
          <a:p>
            <a:pPr marL="174308" indent="-174308">
              <a:buFont typeface="Courier New" panose="02070309020205020404" pitchFamily="49" charset="0"/>
              <a:buChar char="o"/>
            </a:pPr>
            <a:r>
              <a:rPr lang="en-US" altLang="zh-CN" sz="1000" i="1" dirty="0"/>
              <a:t>The 14th Five-Year Plan for Developing Circular Economy</a:t>
            </a:r>
            <a:r>
              <a:rPr lang="zh-CN" altLang="en-US" sz="1000" i="1" dirty="0"/>
              <a:t> </a:t>
            </a:r>
            <a:r>
              <a:rPr lang="en-US" altLang="zh-CN" sz="1000" dirty="0"/>
              <a:t>(NDRC,</a:t>
            </a:r>
            <a:r>
              <a:rPr lang="zh-CN" altLang="en-US" sz="1000" dirty="0"/>
              <a:t> </a:t>
            </a:r>
            <a:r>
              <a:rPr lang="en-US" altLang="zh-CN" sz="1000" dirty="0"/>
              <a:t>2021)</a:t>
            </a:r>
          </a:p>
          <a:p>
            <a:pPr marL="174308" indent="-174308">
              <a:buFont typeface="Courier New" panose="02070309020205020404" pitchFamily="49" charset="0"/>
              <a:buChar char="o"/>
            </a:pPr>
            <a:r>
              <a:rPr lang="en-US" altLang="zh-CN" sz="1000" i="1" dirty="0"/>
              <a:t>The 14th Five-Year Action Plan on Plastic Pollution Control</a:t>
            </a:r>
            <a:r>
              <a:rPr lang="zh-CN" altLang="en-US" sz="1000" i="1" dirty="0"/>
              <a:t> </a:t>
            </a:r>
            <a:r>
              <a:rPr lang="en-US" altLang="zh-CN" sz="1000" dirty="0"/>
              <a:t>(NDRC,</a:t>
            </a:r>
            <a:r>
              <a:rPr lang="zh-CN" altLang="en-US" sz="1000" dirty="0"/>
              <a:t> </a:t>
            </a:r>
            <a:r>
              <a:rPr lang="en-US" altLang="zh-CN" sz="1000" dirty="0"/>
              <a:t>MEE,</a:t>
            </a:r>
            <a:r>
              <a:rPr lang="zh-CN" altLang="en-US" sz="1000" dirty="0"/>
              <a:t> </a:t>
            </a:r>
            <a:r>
              <a:rPr lang="en-US" altLang="zh-CN" sz="1000" dirty="0"/>
              <a:t>2021)</a:t>
            </a:r>
          </a:p>
          <a:p>
            <a:pPr marL="174308" indent="-174308">
              <a:buFont typeface="Courier New" panose="02070309020205020404" pitchFamily="49" charset="0"/>
              <a:buChar char="o"/>
            </a:pPr>
            <a:r>
              <a:rPr lang="en-US" altLang="zh-CN" sz="1000" i="1" dirty="0"/>
              <a:t>The 14th Five-Year Plan on Green Development of the Industrial Sector</a:t>
            </a:r>
            <a:r>
              <a:rPr lang="zh-CN" altLang="en-US" sz="1000" i="1" dirty="0"/>
              <a:t> </a:t>
            </a:r>
            <a:r>
              <a:rPr lang="en-US" altLang="zh-CN" sz="1000" dirty="0"/>
              <a:t>(MIIT,</a:t>
            </a:r>
            <a:r>
              <a:rPr lang="zh-CN" altLang="en-US" sz="1000" dirty="0"/>
              <a:t> </a:t>
            </a:r>
            <a:r>
              <a:rPr lang="en-US" altLang="zh-CN" sz="1000" dirty="0"/>
              <a:t>2021)</a:t>
            </a:r>
          </a:p>
          <a:p>
            <a:pPr marL="174308" indent="-174308">
              <a:buFont typeface="Courier New" panose="02070309020205020404" pitchFamily="49" charset="0"/>
              <a:buChar char="o"/>
            </a:pPr>
            <a:r>
              <a:rPr lang="en-US" altLang="zh-CN" sz="1000" i="1" dirty="0"/>
              <a:t>Guiding Opinions on Coordinating and Strengthening the Work related to Climate Change and Ecological Environmental Protection </a:t>
            </a:r>
            <a:r>
              <a:rPr lang="en-US" altLang="zh-CN" sz="1000" dirty="0"/>
              <a:t>(MEE, 2021)</a:t>
            </a:r>
            <a:r>
              <a:rPr lang="en-US" altLang="zh-CN" sz="1000" kern="1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174308" indent="-174308">
              <a:buFont typeface="Courier New" panose="02070309020205020404" pitchFamily="49" charset="0"/>
              <a:buChar char="o"/>
            </a:pPr>
            <a:r>
              <a:rPr lang="en-US" altLang="zh-CN" sz="1000" i="1" dirty="0"/>
              <a:t>Measures for the Administration of Legal Disclosure of Enterprise Environmental Information </a:t>
            </a:r>
            <a:r>
              <a:rPr lang="en-US" altLang="zh-CN" sz="1000" dirty="0"/>
              <a:t>(MEE,</a:t>
            </a:r>
            <a:r>
              <a:rPr lang="zh-CN" altLang="en-US" sz="1000" dirty="0"/>
              <a:t> </a:t>
            </a:r>
            <a:r>
              <a:rPr lang="en-US" altLang="zh-CN" sz="1000" dirty="0"/>
              <a:t>2021)</a:t>
            </a:r>
          </a:p>
          <a:p>
            <a:pPr marL="174308" indent="-174308">
              <a:buFont typeface="Courier New" panose="02070309020205020404" pitchFamily="49" charset="0"/>
              <a:buChar char="o"/>
            </a:pPr>
            <a:r>
              <a:rPr lang="en-US" altLang="zh-CN" sz="1000" i="1" dirty="0"/>
              <a:t>GB/T 33635-2017 Green Manufacturing - Green Supply Chain Management in Manufacturing Enterprises – Guidelines, </a:t>
            </a:r>
            <a:r>
              <a:rPr lang="en-US" altLang="zh-CN" sz="1000" dirty="0"/>
              <a:t>and related standards</a:t>
            </a:r>
          </a:p>
        </p:txBody>
      </p:sp>
      <p:pic>
        <p:nvPicPr>
          <p:cNvPr id="22" name="Picture 6" descr="Text, logo&#10;&#10;Description automatically generated">
            <a:extLst>
              <a:ext uri="{FF2B5EF4-FFF2-40B4-BE49-F238E27FC236}">
                <a16:creationId xmlns:a16="http://schemas.microsoft.com/office/drawing/2014/main" id="{BF471F76-919B-E14A-A76A-A065DB9FB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4947" y="195717"/>
            <a:ext cx="2622283" cy="826755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CE36C017-2C3D-9E9C-A95E-EE6C2723F63C}"/>
              </a:ext>
            </a:extLst>
          </p:cNvPr>
          <p:cNvGrpSpPr/>
          <p:nvPr/>
        </p:nvGrpSpPr>
        <p:grpSpPr>
          <a:xfrm>
            <a:off x="509447" y="1022472"/>
            <a:ext cx="4072179" cy="738556"/>
            <a:chOff x="509447" y="1022472"/>
            <a:chExt cx="4072179" cy="738556"/>
          </a:xfrm>
        </p:grpSpPr>
        <p:pic>
          <p:nvPicPr>
            <p:cNvPr id="6" name="Picture 5" descr="A picture containing shape&#10;&#10;Description automatically generated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9447" y="1401028"/>
              <a:ext cx="360000" cy="360000"/>
            </a:xfrm>
            <a:prstGeom prst="rect">
              <a:avLst/>
            </a:prstGeom>
          </p:spPr>
        </p:pic>
        <p:pic>
          <p:nvPicPr>
            <p:cNvPr id="8" name="Picture 7" descr="Icon&#10;&#10;Description automatically generated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1582" y="1401028"/>
              <a:ext cx="360000" cy="360000"/>
            </a:xfrm>
            <a:prstGeom prst="rect">
              <a:avLst/>
            </a:prstGeom>
          </p:spPr>
        </p:pic>
        <p:pic>
          <p:nvPicPr>
            <p:cNvPr id="10" name="Picture 9" descr="A picture containing icon&#10;&#10;Description automatically generated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70043" y="1395194"/>
              <a:ext cx="360000" cy="360000"/>
            </a:xfrm>
            <a:prstGeom prst="rect">
              <a:avLst/>
            </a:prstGeom>
          </p:spPr>
        </p:pic>
        <p:pic>
          <p:nvPicPr>
            <p:cNvPr id="12" name="Picture 11" descr="A picture containing icon&#10;&#10;Description automatically generated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32178" y="1395194"/>
              <a:ext cx="360000" cy="36000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603095" y="1068081"/>
              <a:ext cx="435056" cy="2694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14313" indent="-214313">
                <a:buFont typeface="Arial" panose="020B0604020202090204" pitchFamily="34" charset="0"/>
                <a:buChar char="•"/>
              </a:pPr>
              <a:r>
                <a:rPr lang="en-US" sz="1151" dirty="0"/>
                <a:t> </a:t>
              </a:r>
            </a:p>
          </p:txBody>
        </p:sp>
        <p:pic>
          <p:nvPicPr>
            <p:cNvPr id="21" name="Picture 20" descr="Logo&#10;&#10;Description automatically generated with medium confidence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70658" y="1022472"/>
              <a:ext cx="1607777" cy="292774"/>
            </a:xfrm>
            <a:prstGeom prst="rect">
              <a:avLst/>
            </a:prstGeom>
          </p:spPr>
        </p:pic>
        <p:pic>
          <p:nvPicPr>
            <p:cNvPr id="3" name="Picture 2" descr="A picture containing table&#10;&#10;Description automatically generated">
              <a:extLst>
                <a:ext uri="{FF2B5EF4-FFF2-40B4-BE49-F238E27FC236}">
                  <a16:creationId xmlns:a16="http://schemas.microsoft.com/office/drawing/2014/main" id="{4EF80894-EDD6-7648-85EB-607C00C71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901880" y="1388957"/>
              <a:ext cx="360000" cy="360000"/>
            </a:xfrm>
            <a:prstGeom prst="rect">
              <a:avLst/>
            </a:prstGeom>
          </p:spPr>
        </p:pic>
        <p:pic>
          <p:nvPicPr>
            <p:cNvPr id="11" name="Picture 10" descr="A logo on an orange background&#10;&#10;Description automatically generated with low confidence">
              <a:extLst>
                <a:ext uri="{FF2B5EF4-FFF2-40B4-BE49-F238E27FC236}">
                  <a16:creationId xmlns:a16="http://schemas.microsoft.com/office/drawing/2014/main" id="{A2879116-5BE0-BBEC-D5AD-D9A33F511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33717" y="1388957"/>
              <a:ext cx="360000" cy="360000"/>
            </a:xfrm>
            <a:prstGeom prst="rect">
              <a:avLst/>
            </a:prstGeom>
          </p:spPr>
        </p:pic>
        <p:pic>
          <p:nvPicPr>
            <p:cNvPr id="16" name="Picture 15" descr="A picture containing text, fish, font, graphics&#10;&#10;Description automatically generated">
              <a:extLst>
                <a:ext uri="{FF2B5EF4-FFF2-40B4-BE49-F238E27FC236}">
                  <a16:creationId xmlns:a16="http://schemas.microsoft.com/office/drawing/2014/main" id="{6979A9A2-F540-566E-B406-DA06A1053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91328" y="1389106"/>
              <a:ext cx="360000" cy="360000"/>
            </a:xfrm>
            <a:prstGeom prst="rect">
              <a:avLst/>
            </a:prstGeom>
          </p:spPr>
        </p:pic>
        <p:pic>
          <p:nvPicPr>
            <p:cNvPr id="20" name="Picture 19" descr="A green square with white text and a tree and birds&#10;&#10;Description automatically generated with low confidence">
              <a:extLst>
                <a:ext uri="{FF2B5EF4-FFF2-40B4-BE49-F238E27FC236}">
                  <a16:creationId xmlns:a16="http://schemas.microsoft.com/office/drawing/2014/main" id="{ADAF3EDB-9FA6-6362-038D-492DD8765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757060" y="1383123"/>
              <a:ext cx="360000" cy="360000"/>
            </a:xfrm>
            <a:prstGeom prst="rect">
              <a:avLst/>
            </a:prstGeom>
          </p:spPr>
        </p:pic>
        <p:pic>
          <p:nvPicPr>
            <p:cNvPr id="25" name="Picture 24" descr="A picture containing text, logo, font, symbol&#10;&#10;Description automatically generated">
              <a:extLst>
                <a:ext uri="{FF2B5EF4-FFF2-40B4-BE49-F238E27FC236}">
                  <a16:creationId xmlns:a16="http://schemas.microsoft.com/office/drawing/2014/main" id="{D65AB757-55E9-E0AB-10BB-82A7120EB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221626" y="1383123"/>
              <a:ext cx="360000" cy="360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17538" y="981749"/>
            <a:ext cx="3954462" cy="377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17000"/>
              </a:lnSpc>
              <a:buFont typeface="Arial" panose="020B0604020202020204" pitchFamily="34" charset="0"/>
              <a:buChar char="•"/>
            </a:pPr>
            <a:r>
              <a:rPr lang="en-US" altLang="zh-CN" sz="1100" b="1" dirty="0">
                <a:latin typeface="Calibri" panose="020F0502020204030204" pitchFamily="34" charset="0"/>
                <a:cs typeface="Calibri" panose="020F0502020204030204" pitchFamily="34" charset="0"/>
              </a:rPr>
              <a:t>Who does</a:t>
            </a:r>
            <a:r>
              <a:rPr lang="zh-CN" alt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100" b="1" dirty="0">
                <a:latin typeface="Calibri" panose="020F0502020204030204" pitchFamily="34" charset="0"/>
                <a:cs typeface="Calibri" panose="020F0502020204030204" pitchFamily="34" charset="0"/>
              </a:rPr>
              <a:t>CITI</a:t>
            </a:r>
            <a:r>
              <a:rPr lang="zh-CN" alt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100" b="1" dirty="0">
                <a:latin typeface="Calibri" panose="020F0502020204030204" pitchFamily="34" charset="0"/>
                <a:cs typeface="Calibri" panose="020F0502020204030204" pitchFamily="34" charset="0"/>
              </a:rPr>
              <a:t>evaluate?</a:t>
            </a:r>
          </a:p>
          <a:p>
            <a:pPr>
              <a:lnSpc>
                <a:spcPct val="117000"/>
              </a:lnSpc>
            </a:pPr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CITI primarily evaluates consumer-facing companies that have a sizeable supply chain in China.</a:t>
            </a:r>
          </a:p>
          <a:p>
            <a:pPr>
              <a:lnSpc>
                <a:spcPct val="117000"/>
              </a:lnSpc>
            </a:pPr>
            <a:endParaRPr lang="en-US" altLang="zh-CN" sz="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1100" b="1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What benefits does</a:t>
            </a:r>
            <a:r>
              <a:rPr lang="zh-CN" altLang="en-US" sz="1100" b="1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 </a:t>
            </a:r>
            <a:r>
              <a:rPr lang="en-US" altLang="zh-CN" sz="1100" b="1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CITI evaluation bring?</a:t>
            </a:r>
          </a:p>
          <a:p>
            <a:pPr>
              <a:lnSpc>
                <a:spcPct val="115000"/>
              </a:lnSpc>
            </a:pPr>
            <a:r>
              <a:rPr lang="en-US" altLang="zh-CN" sz="1000" dirty="0"/>
              <a:t>CITI is structured to provide a step-by-step roadmap for the private sector to improve their sourcing programs and incorporate environmental performance and carbon footprints into the selection of manufacturers for their goods. </a:t>
            </a:r>
            <a:endParaRPr lang="en-US" altLang="zh-CN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endParaRPr lang="en-US" altLang="zh-CN" sz="600" dirty="0"/>
          </a:p>
          <a:p>
            <a:pPr marL="17145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1100" b="1" dirty="0">
                <a:latin typeface="Calibri" panose="020F0502020204030204" pitchFamily="34" charset="0"/>
                <a:cs typeface="Calibri" panose="020F0502020204030204" pitchFamily="34" charset="0"/>
              </a:rPr>
              <a:t>What is the connection between CATI and CITI evaluations? </a:t>
            </a:r>
          </a:p>
          <a:p>
            <a:pPr>
              <a:lnSpc>
                <a:spcPct val="115000"/>
              </a:lnSpc>
            </a:pPr>
            <a:r>
              <a:rPr lang="en-US" altLang="zh-CN" sz="1000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The total score of a</a:t>
            </a:r>
            <a:r>
              <a:rPr lang="zh-CN" altLang="en-US" sz="1000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 </a:t>
            </a:r>
            <a:r>
              <a:rPr lang="en-US" altLang="zh-CN" sz="1000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company’s</a:t>
            </a:r>
            <a:r>
              <a:rPr lang="zh-CN" altLang="en-US" sz="1000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 </a:t>
            </a:r>
            <a:r>
              <a:rPr lang="en-US" altLang="zh-CN" sz="1000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Corporate Climate Action Transparency Index (CATI)</a:t>
            </a:r>
            <a:r>
              <a:rPr lang="en-US" altLang="zh-CN" sz="1000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 evaluation is</a:t>
            </a:r>
            <a:r>
              <a:rPr lang="zh-CN" altLang="en-US" sz="1000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 </a:t>
            </a:r>
            <a:r>
              <a:rPr lang="en-US" altLang="zh-CN" sz="1000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converted by a factor of 20% into a score for</a:t>
            </a:r>
            <a:r>
              <a:rPr lang="zh-CN" altLang="en-US" sz="1000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 </a:t>
            </a:r>
            <a:r>
              <a:rPr lang="en-US" altLang="zh-CN" sz="1000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CITI Indicator</a:t>
            </a:r>
            <a:r>
              <a:rPr lang="zh-CN" altLang="en-US" sz="1000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 </a:t>
            </a:r>
            <a:r>
              <a:rPr lang="en-US" altLang="zh-CN" sz="1000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4.1.</a:t>
            </a:r>
          </a:p>
          <a:p>
            <a:pPr>
              <a:lnSpc>
                <a:spcPct val="115000"/>
              </a:lnSpc>
            </a:pPr>
            <a:endParaRPr lang="en-US" altLang="zh-CN" sz="600" dirty="0">
              <a:latin typeface="Calibri" panose="020F0502020204030204" pitchFamily="34" charset="0"/>
              <a:ea typeface="Times New Roman" panose="02020503050405090304" pitchFamily="18" charset="0"/>
              <a:cs typeface="Calibri" panose="020F0502020204030204" pitchFamily="34" charset="0"/>
            </a:endParaRPr>
          </a:p>
          <a:p>
            <a:pPr marL="17145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1100" b="1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Where can I find the</a:t>
            </a:r>
            <a:r>
              <a:rPr lang="zh-CN" altLang="en-US" sz="1100" b="1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 </a:t>
            </a:r>
            <a:r>
              <a:rPr lang="en-US" altLang="zh-CN" sz="1100" b="1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CITI evaluation results?</a:t>
            </a:r>
          </a:p>
          <a:p>
            <a:pPr>
              <a:lnSpc>
                <a:spcPct val="115000"/>
              </a:lnSpc>
            </a:pPr>
            <a:r>
              <a:rPr lang="en-US" altLang="zh-CN" sz="1000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The</a:t>
            </a:r>
            <a:r>
              <a:rPr lang="zh-CN" altLang="en-US" sz="1000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 </a:t>
            </a:r>
            <a:r>
              <a:rPr lang="en-US" altLang="zh-CN" sz="1000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results are</a:t>
            </a:r>
            <a:r>
              <a:rPr lang="zh-CN" altLang="en-US" sz="1000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 </a:t>
            </a:r>
            <a:r>
              <a:rPr lang="en-US" altLang="zh-CN" sz="1000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available</a:t>
            </a:r>
            <a:r>
              <a:rPr lang="zh-CN" altLang="en-US" sz="1000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 </a:t>
            </a:r>
            <a:r>
              <a:rPr lang="en-US" altLang="zh-CN" sz="1000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on</a:t>
            </a:r>
            <a:r>
              <a:rPr lang="zh-CN" altLang="en-US" sz="1000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 </a:t>
            </a:r>
            <a:r>
              <a:rPr lang="en-US" altLang="zh-CN" sz="1000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the </a:t>
            </a:r>
            <a:r>
              <a:rPr lang="en-US" altLang="zh-CN" sz="1000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IPE website</a:t>
            </a:r>
            <a:r>
              <a:rPr lang="en-US" altLang="zh-CN" sz="1000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 and the </a:t>
            </a:r>
            <a:r>
              <a:rPr lang="en-US" altLang="zh-CN" sz="1000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Blue Map APP</a:t>
            </a:r>
            <a:r>
              <a:rPr lang="en-US" altLang="zh-CN" sz="1000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altLang="zh-CN" sz="1000" dirty="0"/>
              <a:t>Read the</a:t>
            </a:r>
            <a:r>
              <a:rPr lang="zh-CN" altLang="en-US" sz="1000" dirty="0"/>
              <a:t> </a:t>
            </a:r>
            <a:r>
              <a:rPr lang="pl-PL" altLang="zh-CN" sz="10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2014</a:t>
            </a:r>
            <a:r>
              <a:rPr lang="pl-PL" altLang="zh-CN" sz="1000" dirty="0"/>
              <a:t>, </a:t>
            </a:r>
            <a:r>
              <a:rPr lang="pl-PL" altLang="zh-CN" sz="10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2015</a:t>
            </a:r>
            <a:r>
              <a:rPr lang="pl-PL" altLang="zh-CN" sz="1000" dirty="0"/>
              <a:t>, </a:t>
            </a:r>
            <a:r>
              <a:rPr lang="pl-PL" altLang="zh-CN" sz="100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2016</a:t>
            </a:r>
            <a:r>
              <a:rPr lang="pl-PL" altLang="zh-CN" sz="1000" dirty="0"/>
              <a:t>, </a:t>
            </a:r>
            <a:r>
              <a:rPr lang="pl-PL" altLang="zh-CN" sz="1000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2017</a:t>
            </a:r>
            <a:r>
              <a:rPr lang="pl-PL" altLang="zh-CN" sz="1000" dirty="0"/>
              <a:t>, </a:t>
            </a:r>
            <a:r>
              <a:rPr lang="pl-PL" altLang="zh-CN" sz="1000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2018</a:t>
            </a:r>
            <a:r>
              <a:rPr lang="pl-PL" altLang="zh-CN" sz="1000" dirty="0"/>
              <a:t>, </a:t>
            </a:r>
            <a:r>
              <a:rPr lang="pl-PL" altLang="zh-CN" sz="1000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2019</a:t>
            </a:r>
            <a:r>
              <a:rPr lang="pl-PL" altLang="zh-CN" sz="1000" dirty="0"/>
              <a:t>, </a:t>
            </a:r>
            <a:r>
              <a:rPr lang="pl-PL" altLang="zh-CN" sz="1000" dirty="0"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2020</a:t>
            </a:r>
            <a:r>
              <a:rPr lang="en-US" altLang="zh-CN" sz="1000" dirty="0"/>
              <a:t>,</a:t>
            </a:r>
            <a:r>
              <a:rPr lang="zh-CN" altLang="en-US" sz="1000" dirty="0"/>
              <a:t> </a:t>
            </a:r>
            <a:r>
              <a:rPr lang="pl-PL" altLang="zh-CN" sz="1000" dirty="0"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2021</a:t>
            </a:r>
            <a:r>
              <a:rPr lang="en-US" altLang="zh-CN" sz="1000" dirty="0"/>
              <a:t>,</a:t>
            </a:r>
            <a:r>
              <a:rPr lang="zh-CN" altLang="en-US" sz="1000" dirty="0"/>
              <a:t> </a:t>
            </a:r>
            <a:r>
              <a:rPr lang="en-US" altLang="zh-CN" sz="1000" dirty="0"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2022</a:t>
            </a:r>
            <a:r>
              <a:rPr lang="zh-CN" altLang="en-US" sz="1000" dirty="0"/>
              <a:t> </a:t>
            </a:r>
            <a:r>
              <a:rPr lang="en-US" altLang="zh-CN" sz="1000" dirty="0"/>
              <a:t>and</a:t>
            </a:r>
            <a:r>
              <a:rPr lang="zh-CN" altLang="en-US" sz="1000" dirty="0"/>
              <a:t> </a:t>
            </a:r>
            <a:r>
              <a:rPr lang="en-US" altLang="zh-CN" sz="1000" dirty="0"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2023</a:t>
            </a:r>
            <a:r>
              <a:rPr lang="zh-CN" altLang="en-US" sz="1000" dirty="0"/>
              <a:t> </a:t>
            </a:r>
            <a:r>
              <a:rPr lang="en-US" altLang="zh-CN" sz="1000" dirty="0"/>
              <a:t>CITI</a:t>
            </a:r>
            <a:r>
              <a:rPr lang="zh-CN" altLang="en-US" sz="1000" dirty="0"/>
              <a:t> </a:t>
            </a:r>
            <a:r>
              <a:rPr lang="en-US" altLang="zh-CN" sz="1000" dirty="0"/>
              <a:t>reports. </a:t>
            </a:r>
          </a:p>
          <a:p>
            <a:pPr>
              <a:lnSpc>
                <a:spcPct val="115000"/>
              </a:lnSpc>
            </a:pPr>
            <a:endParaRPr lang="en-US" altLang="zh-CN" sz="600" dirty="0"/>
          </a:p>
          <a:p>
            <a:pPr marL="17145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1100" b="1" dirty="0"/>
              <a:t>How can</a:t>
            </a:r>
            <a:r>
              <a:rPr lang="zh-CN" altLang="en-US" sz="1100" b="1" dirty="0"/>
              <a:t> </a:t>
            </a:r>
            <a:r>
              <a:rPr lang="en-US" altLang="zh-CN" sz="1100" b="1" dirty="0"/>
              <a:t>companies join the</a:t>
            </a:r>
            <a:r>
              <a:rPr lang="zh-CN" altLang="en-US" sz="1100" b="1" dirty="0"/>
              <a:t> </a:t>
            </a:r>
            <a:r>
              <a:rPr lang="en-US" altLang="zh-CN" sz="1100" b="1" dirty="0"/>
              <a:t>CITI evaluation?</a:t>
            </a:r>
          </a:p>
          <a:p>
            <a:pPr>
              <a:lnSpc>
                <a:spcPct val="115000"/>
              </a:lnSpc>
            </a:pPr>
            <a:r>
              <a:rPr lang="en-US" altLang="zh-CN" sz="1000" dirty="0"/>
              <a:t>Email us at </a:t>
            </a:r>
            <a:r>
              <a:rPr lang="en-US" altLang="zh-CN" sz="1000" dirty="0">
                <a:hlinkClick r:id="rId16"/>
              </a:rPr>
              <a:t>gsc@ipe.org.cn</a:t>
            </a:r>
            <a:r>
              <a:rPr lang="en-US" altLang="zh-CN" sz="1000" dirty="0"/>
              <a:t>.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80ABF93-ADFF-0541-B209-DCB5FE8129DF}"/>
              </a:ext>
            </a:extLst>
          </p:cNvPr>
          <p:cNvSpPr/>
          <p:nvPr/>
        </p:nvSpPr>
        <p:spPr>
          <a:xfrm>
            <a:off x="4834238" y="981749"/>
            <a:ext cx="3641824" cy="3451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1100" b="1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What is the frequency and</a:t>
            </a:r>
            <a:r>
              <a:rPr lang="zh-CN" altLang="en-US" sz="1100" b="1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 </a:t>
            </a:r>
            <a:r>
              <a:rPr lang="en-US" altLang="zh-CN" sz="1100" b="1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process</a:t>
            </a:r>
            <a:r>
              <a:rPr lang="zh-CN" altLang="en-US" sz="1100" b="1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 </a:t>
            </a:r>
            <a:r>
              <a:rPr lang="en-US" altLang="zh-CN" sz="1100" b="1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of the</a:t>
            </a:r>
            <a:r>
              <a:rPr lang="zh-CN" altLang="en-US" sz="1100" b="1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 </a:t>
            </a:r>
            <a:r>
              <a:rPr lang="en-US" altLang="zh-CN" sz="1100" b="1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CITI evaluation?</a:t>
            </a:r>
          </a:p>
          <a:p>
            <a:pPr marL="174308" lvl="0" indent="-174308">
              <a:lnSpc>
                <a:spcPct val="115000"/>
              </a:lnSpc>
              <a:spcAft>
                <a:spcPts val="450"/>
              </a:spcAft>
              <a:buFont typeface="Courier New" panose="02070309020205020404" pitchFamily="49" charset="0"/>
              <a:buChar char="o"/>
              <a:tabLst>
                <a:tab pos="9525" algn="l"/>
                <a:tab pos="103505" algn="l"/>
              </a:tabLst>
            </a:pPr>
            <a:r>
              <a:rPr lang="en-US" altLang="zh-CN" sz="1000" dirty="0"/>
              <a:t>The evaluation is conducted on a DYNAMIC basis.</a:t>
            </a:r>
          </a:p>
          <a:p>
            <a:pPr marL="174308" lvl="0" indent="-174308">
              <a:lnSpc>
                <a:spcPct val="115000"/>
              </a:lnSpc>
              <a:spcAft>
                <a:spcPts val="450"/>
              </a:spcAft>
              <a:buFont typeface="Courier New" panose="02070309020205020404" pitchFamily="49" charset="0"/>
              <a:buChar char="o"/>
              <a:tabLst>
                <a:tab pos="9525" algn="l"/>
                <a:tab pos="103505" algn="l"/>
              </a:tabLst>
            </a:pPr>
            <a:r>
              <a:rPr lang="en-US" altLang="zh-CN" sz="1000" dirty="0"/>
              <a:t>At the beginning of each year, IPE updates the CITI evaluation guidelines</a:t>
            </a:r>
            <a:r>
              <a:rPr lang="zh-CN" altLang="en-US" sz="1000" dirty="0"/>
              <a:t> </a:t>
            </a:r>
            <a:r>
              <a:rPr lang="en-US" altLang="zh-CN" sz="1000" dirty="0"/>
              <a:t>and</a:t>
            </a:r>
            <a:r>
              <a:rPr lang="zh-CN" altLang="en-US" sz="1000" dirty="0"/>
              <a:t> </a:t>
            </a:r>
            <a:r>
              <a:rPr lang="en-US" altLang="zh-CN" sz="1000" dirty="0"/>
              <a:t>publishes</a:t>
            </a:r>
            <a:r>
              <a:rPr lang="zh-CN" altLang="en-US" sz="1000" dirty="0"/>
              <a:t> </a:t>
            </a:r>
            <a:r>
              <a:rPr lang="en-US" altLang="zh-CN" sz="1000" dirty="0"/>
              <a:t>a report towards the end of the year,</a:t>
            </a:r>
            <a:r>
              <a:rPr lang="zh-CN" altLang="en-US" sz="1000" dirty="0"/>
              <a:t> </a:t>
            </a:r>
            <a:r>
              <a:rPr lang="en-US" altLang="zh-CN" sz="1000" dirty="0"/>
              <a:t>illustrating the</a:t>
            </a:r>
            <a:r>
              <a:rPr lang="zh-CN" altLang="en-US" sz="1000" dirty="0"/>
              <a:t> </a:t>
            </a:r>
            <a:r>
              <a:rPr lang="en-US" altLang="zh-CN" sz="1000" dirty="0"/>
              <a:t>progress and gaps in the evaluation. </a:t>
            </a:r>
          </a:p>
          <a:p>
            <a:pPr marL="174308" lvl="0" indent="-174308">
              <a:lnSpc>
                <a:spcPct val="115000"/>
              </a:lnSpc>
              <a:spcAft>
                <a:spcPts val="450"/>
              </a:spcAft>
              <a:buFont typeface="Courier New" panose="02070309020205020404" pitchFamily="49" charset="0"/>
              <a:buChar char="o"/>
              <a:tabLst>
                <a:tab pos="9525" algn="l"/>
                <a:tab pos="103505" algn="l"/>
              </a:tabLst>
            </a:pPr>
            <a:r>
              <a:rPr lang="en-US" altLang="zh-CN" sz="1000" dirty="0">
                <a:latin typeface="Calibri" charset="0"/>
                <a:ea typeface="Times New Roman" pitchFamily="18" charset="0"/>
                <a:cs typeface="Calibri" charset="0"/>
              </a:rPr>
              <a:t>Prior to the publication of the annual evaluation report, IPE will attempt to inform the corporations of the preliminary results and provide the opportunity to review the evaluation results.</a:t>
            </a:r>
          </a:p>
          <a:p>
            <a:pPr>
              <a:lnSpc>
                <a:spcPct val="115000"/>
              </a:lnSpc>
            </a:pPr>
            <a:endParaRPr lang="en-US" altLang="zh-CN" sz="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ct val="117000"/>
              </a:lnSpc>
              <a:buFont typeface="Arial" panose="020B0604020202020204" pitchFamily="34" charset="0"/>
              <a:buChar char="•"/>
            </a:pPr>
            <a:r>
              <a:rPr lang="en-US" altLang="zh-CN" sz="1100" b="1" dirty="0">
                <a:latin typeface="Calibri" charset="0"/>
                <a:ea typeface="Times New Roman" pitchFamily="18" charset="0"/>
                <a:cs typeface="Calibri" charset="0"/>
              </a:rPr>
              <a:t>What is the basis of</a:t>
            </a:r>
            <a:r>
              <a:rPr lang="zh-CN" altLang="en-US" sz="1100" b="1" dirty="0">
                <a:latin typeface="Calibri" charset="0"/>
                <a:ea typeface="Times New Roman" pitchFamily="18" charset="0"/>
                <a:cs typeface="Calibri" charset="0"/>
              </a:rPr>
              <a:t> </a:t>
            </a:r>
            <a:r>
              <a:rPr lang="en-US" altLang="zh-CN" sz="1100" b="1" dirty="0">
                <a:latin typeface="Calibri" charset="0"/>
                <a:ea typeface="Times New Roman" pitchFamily="18" charset="0"/>
                <a:cs typeface="Calibri" charset="0"/>
              </a:rPr>
              <a:t>the CITI evaluation?</a:t>
            </a:r>
            <a:endParaRPr lang="en-US" altLang="zh-CN" sz="1100" dirty="0">
              <a:latin typeface="Calibri" charset="0"/>
              <a:ea typeface="Times New Roman" pitchFamily="18" charset="0"/>
              <a:cs typeface="Calibri" charset="0"/>
            </a:endParaRPr>
          </a:p>
          <a:p>
            <a:pPr>
              <a:lnSpc>
                <a:spcPct val="117000"/>
              </a:lnSpc>
              <a:spcAft>
                <a:spcPts val="450"/>
              </a:spcAft>
              <a:tabLst>
                <a:tab pos="9525" algn="l"/>
                <a:tab pos="103505" algn="l"/>
              </a:tabLst>
            </a:pPr>
            <a:r>
              <a:rPr lang="en-US" altLang="zh-CN" sz="1000" dirty="0"/>
              <a:t>The information used for evaluation was obtained from official websites of corporations; annual reports, corporate social responsibility (CSR) reports, environmental, social, and governance (ESG) reports, and other regular reports; information released in public channels, such as on official websites; data released by credible sources collected by the Blue Map database; and responses to CDP climate change questionnaires publicly disclosed by companies. </a:t>
            </a:r>
          </a:p>
        </p:txBody>
      </p:sp>
      <p:pic>
        <p:nvPicPr>
          <p:cNvPr id="9" name="Picture 6" descr="Text, logo&#10;&#10;Description automatically generated">
            <a:extLst>
              <a:ext uri="{FF2B5EF4-FFF2-40B4-BE49-F238E27FC236}">
                <a16:creationId xmlns:a16="http://schemas.microsoft.com/office/drawing/2014/main" id="{B4D89935-E245-A44A-B7B0-5167B476F75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64947" y="195717"/>
            <a:ext cx="2622283" cy="82675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687BA3C-2DD1-8F00-7F9A-5074E59860CD}"/>
              </a:ext>
            </a:extLst>
          </p:cNvPr>
          <p:cNvSpPr/>
          <p:nvPr/>
        </p:nvSpPr>
        <p:spPr>
          <a:xfrm>
            <a:off x="608572" y="395994"/>
            <a:ext cx="4373562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50" b="1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FAQ</a:t>
            </a:r>
            <a:r>
              <a:rPr lang="en-US" altLang="zh-CN" sz="2250" b="1" dirty="0">
                <a:latin typeface="Calibri" panose="020F0502020204030204" pitchFamily="34" charset="0"/>
                <a:ea typeface="Times New Roman" panose="02020503050405090304" pitchFamily="18" charset="0"/>
                <a:cs typeface="Calibri" panose="020F0502020204030204" pitchFamily="34" charset="0"/>
              </a:rPr>
              <a:t>:</a:t>
            </a:r>
            <a:endParaRPr lang="en-US" sz="225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11188" y="489993"/>
            <a:ext cx="2771913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5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绿色供应链CITI指数</a:t>
            </a:r>
            <a:endParaRPr lang="en-US" sz="225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7" name="Picture 6" descr="Diagram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887" y="1905496"/>
            <a:ext cx="2917379" cy="277184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1188" y="1022472"/>
            <a:ext cx="3596746" cy="789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368"/>
              </a:spcAft>
              <a:tabLst>
                <a:tab pos="7620" algn="l"/>
                <a:tab pos="92869" algn="l"/>
              </a:tabLst>
              <a:defRPr/>
            </a:pPr>
            <a:r>
              <a:rPr lang="en-US" sz="1200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绿色供应链CITI指数</a:t>
            </a:r>
            <a:r>
              <a:rPr 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由公众环境研究中心</a:t>
            </a: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sz="1200" dirty="0">
                <a:latin typeface="Microsoft YaHei" panose="020B0503020204020204" pitchFamily="34" charset="-122"/>
                <a:ea typeface="Microsoft YaHei" panose="020B0503020204020204" pitchFamily="34" charset="-122"/>
                <a:cs typeface="DengXian" panose="02010600030101010101" pitchFamily="2" charset="-122"/>
              </a:rPr>
              <a:t>IPE</a:t>
            </a: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  <a:cs typeface="DengXian" panose="02010600030101010101" pitchFamily="2" charset="-122"/>
              </a:rPr>
              <a:t>）</a:t>
            </a:r>
            <a:r>
              <a:rPr lang="en-US" sz="1200" dirty="0">
                <a:latin typeface="Microsoft YaHei" panose="020B0503020204020204" pitchFamily="34" charset="-122"/>
                <a:ea typeface="Microsoft YaHei" panose="020B0503020204020204" pitchFamily="34" charset="-122"/>
                <a:cs typeface="DengXian" panose="02010600030101010101" pitchFamily="2" charset="-122"/>
              </a:rPr>
              <a:t>和自然资源保护协会</a:t>
            </a: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  <a:cs typeface="DengXian" panose="02010600030101010101" pitchFamily="2" charset="-122"/>
              </a:rPr>
              <a:t>（</a:t>
            </a:r>
            <a:r>
              <a:rPr lang="en-US" sz="1200" dirty="0">
                <a:latin typeface="Microsoft YaHei" panose="020B0503020204020204" pitchFamily="34" charset="-122"/>
                <a:ea typeface="Microsoft YaHei" panose="020B0503020204020204" pitchFamily="34" charset="-122"/>
                <a:cs typeface="DengXian" panose="02010600030101010101" pitchFamily="2" charset="-122"/>
              </a:rPr>
              <a:t>Natural Resources Defense Council</a:t>
            </a: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  <a:cs typeface="DengXian" panose="02010600030101010101" pitchFamily="2" charset="-122"/>
              </a:rPr>
              <a:t>，</a:t>
            </a:r>
            <a:r>
              <a:rPr lang="en-US" sz="1200" dirty="0">
                <a:latin typeface="Microsoft YaHei" panose="020B0503020204020204" pitchFamily="34" charset="-122"/>
                <a:ea typeface="Microsoft YaHei" panose="020B0503020204020204" pitchFamily="34" charset="-122"/>
                <a:cs typeface="DengXian" panose="02010600030101010101" pitchFamily="2" charset="-122"/>
              </a:rPr>
              <a:t>NRDC</a:t>
            </a: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  <a:cs typeface="DengXian" panose="02010600030101010101" pitchFamily="2" charset="-122"/>
              </a:rPr>
              <a:t>）于</a:t>
            </a:r>
            <a:r>
              <a: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  <a:cs typeface="DengXian" panose="02010600030101010101" pitchFamily="2" charset="-122"/>
              </a:rPr>
              <a:t>2014</a:t>
            </a: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  <a:cs typeface="DengXian" panose="02010600030101010101" pitchFamily="2" charset="-122"/>
              </a:rPr>
              <a:t>年合作研发。</a:t>
            </a:r>
            <a:endParaRPr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4BAE52-4BE9-C2A4-FE8F-C9F2F1156B8F}"/>
              </a:ext>
            </a:extLst>
          </p:cNvPr>
          <p:cNvSpPr txBox="1"/>
          <p:nvPr/>
        </p:nvSpPr>
        <p:spPr>
          <a:xfrm>
            <a:off x="245533" y="13292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N"/>
          </a:p>
        </p:txBody>
      </p:sp>
      <p:pic>
        <p:nvPicPr>
          <p:cNvPr id="9" name="Picture 6" descr="Text, logo&#10;&#10;Description automatically generated">
            <a:extLst>
              <a:ext uri="{FF2B5EF4-FFF2-40B4-BE49-F238E27FC236}">
                <a16:creationId xmlns:a16="http://schemas.microsoft.com/office/drawing/2014/main" id="{7954CA0B-3E8B-EB41-B853-D5359454E2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4947" y="195717"/>
            <a:ext cx="2622283" cy="826755"/>
          </a:xfrm>
          <a:prstGeom prst="rect">
            <a:avLst/>
          </a:prstGeom>
        </p:spPr>
      </p:pic>
      <p:sp>
        <p:nvSpPr>
          <p:cNvPr id="10" name="Rectangle 7">
            <a:extLst>
              <a:ext uri="{FF2B5EF4-FFF2-40B4-BE49-F238E27FC236}">
                <a16:creationId xmlns:a16="http://schemas.microsoft.com/office/drawing/2014/main" id="{DFAE6BF2-4F79-CA49-AC6F-EAAAEDF0416F}"/>
              </a:ext>
            </a:extLst>
          </p:cNvPr>
          <p:cNvSpPr/>
          <p:nvPr/>
        </p:nvSpPr>
        <p:spPr>
          <a:xfrm>
            <a:off x="4695296" y="1022472"/>
            <a:ext cx="3866092" cy="3668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368"/>
              </a:spcAft>
              <a:tabLst>
                <a:tab pos="7620" algn="l"/>
                <a:tab pos="92869" algn="l"/>
              </a:tabLst>
              <a:defRPr/>
            </a:pPr>
            <a:r>
              <a: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CITI</a:t>
            </a: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指数</a:t>
            </a:r>
            <a:r>
              <a:rPr lang="zh-CN" altLang="en-US" sz="1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重点关注供应链</a:t>
            </a: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，特别是生产环节对环境的影响，是全球可持续发展议程和主流机制的有益补充</a:t>
            </a:r>
            <a:r>
              <a:rPr lang="x-none" altLang="zh-CN" sz="120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just">
              <a:lnSpc>
                <a:spcPct val="130000"/>
              </a:lnSpc>
              <a:spcAft>
                <a:spcPts val="368"/>
              </a:spcAft>
              <a:tabLst>
                <a:tab pos="7620" algn="l"/>
                <a:tab pos="92869" algn="l"/>
              </a:tabLst>
              <a:defRPr/>
            </a:pPr>
            <a:endParaRPr lang="en-US" altLang="zh-CN" sz="600" b="1" dirty="0">
              <a:latin typeface="Microsoft YaHei" panose="020B0503020204020204" pitchFamily="34" charset="-122"/>
              <a:ea typeface="Microsoft YaHei" panose="020B0503020204020204" pitchFamily="34" charset="-122"/>
              <a:cs typeface="DengXian" panose="02010600030101010101" pitchFamily="2" charset="-122"/>
            </a:endParaRPr>
          </a:p>
          <a:p>
            <a:pPr algn="just">
              <a:lnSpc>
                <a:spcPct val="130000"/>
              </a:lnSpc>
              <a:spcAft>
                <a:spcPts val="368"/>
              </a:spcAft>
              <a:tabLst>
                <a:tab pos="7620" algn="l"/>
                <a:tab pos="92869" algn="l"/>
              </a:tabLst>
              <a:defRPr/>
            </a:pPr>
            <a:r>
              <a:rPr lang="zh-CN" altLang="en-US" sz="12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DengXian" panose="02010600030101010101" pitchFamily="2" charset="-122"/>
              </a:rPr>
              <a:t>获得高分的关键在于：</a:t>
            </a:r>
            <a:endParaRPr lang="en-US" altLang="zh-CN" sz="1200" b="1" dirty="0">
              <a:latin typeface="Microsoft YaHei" panose="020B0503020204020204" pitchFamily="34" charset="-122"/>
              <a:ea typeface="Microsoft YaHei" panose="020B0503020204020204" pitchFamily="34" charset="-122"/>
              <a:cs typeface="DengXian" panose="02010600030101010101" pitchFamily="2" charset="-122"/>
            </a:endParaRPr>
          </a:p>
          <a:p>
            <a:pPr marL="214313" indent="-214313" algn="just">
              <a:lnSpc>
                <a:spcPct val="130000"/>
              </a:lnSpc>
              <a:spcAft>
                <a:spcPts val="368"/>
              </a:spcAft>
              <a:buFont typeface="Arial" panose="020B0604020202090204" pitchFamily="34" charset="0"/>
              <a:buChar char="•"/>
              <a:tabLst>
                <a:tab pos="7620" algn="l"/>
                <a:tab pos="92869" algn="l"/>
              </a:tabLst>
              <a:defRPr/>
            </a:pP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  <a:cs typeface="DengXian" panose="02010600030101010101" pitchFamily="2" charset="-122"/>
              </a:rPr>
              <a:t>借助环境大数据提升管理效率，更全面的管控在华供应链环境风险，推动在华供应商实现环境合规； </a:t>
            </a:r>
          </a:p>
          <a:p>
            <a:pPr marL="214313" indent="-214313" algn="just">
              <a:lnSpc>
                <a:spcPct val="130000"/>
              </a:lnSpc>
              <a:spcAft>
                <a:spcPts val="368"/>
              </a:spcAft>
              <a:buFont typeface="Arial" panose="020B0604020202090204" pitchFamily="34" charset="0"/>
              <a:buChar char="•"/>
              <a:tabLst>
                <a:tab pos="7620" algn="l"/>
                <a:tab pos="92869" algn="l"/>
              </a:tabLst>
              <a:defRPr/>
            </a:pP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  <a:cs typeface="DengXian" panose="02010600030101010101" pitchFamily="2" charset="-122"/>
              </a:rPr>
              <a:t>以产品生命周期环境合规为目标，向供应链更加上游的高耗能、高排放环节延伸环境和碳管理； </a:t>
            </a:r>
          </a:p>
          <a:p>
            <a:pPr marL="214313" indent="-214313" algn="just">
              <a:lnSpc>
                <a:spcPct val="130000"/>
              </a:lnSpc>
              <a:spcAft>
                <a:spcPts val="368"/>
              </a:spcAft>
              <a:buFont typeface="Arial" panose="020B0604020202090204" pitchFamily="34" charset="0"/>
              <a:buChar char="•"/>
              <a:tabLst>
                <a:tab pos="7620" algn="l"/>
                <a:tab pos="92869" algn="l"/>
              </a:tabLst>
              <a:defRPr/>
            </a:pP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  <a:cs typeface="DengXian" panose="02010600030101010101" pitchFamily="2" charset="-122"/>
              </a:rPr>
              <a:t>借助数字化工具，推动供应商核算并公开披露环境和碳数据，形成超越合规要求的持续改进； </a:t>
            </a:r>
          </a:p>
          <a:p>
            <a:pPr marL="214313" indent="-214313" algn="just">
              <a:lnSpc>
                <a:spcPct val="130000"/>
              </a:lnSpc>
              <a:spcAft>
                <a:spcPts val="368"/>
              </a:spcAft>
              <a:buFont typeface="Arial" panose="020B0604020202090204" pitchFamily="34" charset="0"/>
              <a:buChar char="•"/>
              <a:tabLst>
                <a:tab pos="7620" algn="l"/>
                <a:tab pos="92869" algn="l"/>
              </a:tabLst>
              <a:defRPr/>
            </a:pP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  <a:cs typeface="DengXian" panose="02010600030101010101" pitchFamily="2" charset="-122"/>
              </a:rPr>
              <a:t>引导和激励供应商管控自身供应链的环境表现和温室气体排放，带动产业链加速绿色低碳转型；</a:t>
            </a:r>
          </a:p>
          <a:p>
            <a:pPr marL="214313" indent="-214313" algn="just">
              <a:lnSpc>
                <a:spcPct val="130000"/>
              </a:lnSpc>
              <a:spcAft>
                <a:spcPts val="368"/>
              </a:spcAft>
              <a:buFont typeface="Arial" panose="020B0604020202090204" pitchFamily="34" charset="0"/>
              <a:buChar char="•"/>
              <a:tabLst>
                <a:tab pos="7620" algn="l"/>
                <a:tab pos="92869" algn="l"/>
              </a:tabLst>
              <a:defRPr/>
            </a:pP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  <a:cs typeface="DengXian" panose="02010600030101010101" pitchFamily="2" charset="-122"/>
              </a:rPr>
              <a:t>积极与利益方沟通交流，通过充分的信息公开构建信任，不断提升供应链管理的透明度和可信度。</a:t>
            </a:r>
            <a:endParaRPr lang="en-US" altLang="zh-CN" sz="1200" dirty="0">
              <a:latin typeface="Microsoft YaHei" panose="020B0503020204020204" pitchFamily="34" charset="-122"/>
              <a:ea typeface="Microsoft YaHei" panose="020B0503020204020204" pitchFamily="34" charset="-122"/>
              <a:cs typeface="DengXian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A00F430-389E-8B4D-A3F2-E14899B59140}"/>
              </a:ext>
            </a:extLst>
          </p:cNvPr>
          <p:cNvSpPr/>
          <p:nvPr/>
        </p:nvSpPr>
        <p:spPr>
          <a:xfrm>
            <a:off x="614730" y="472606"/>
            <a:ext cx="3637534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5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绿色供应链CITI指数对标</a:t>
            </a:r>
            <a:r>
              <a:rPr lang="zh-CN" altLang="en-US" sz="225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：</a:t>
            </a:r>
            <a:endParaRPr lang="en-US" sz="225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" name="Rectangle 21"/>
          <p:cNvSpPr/>
          <p:nvPr/>
        </p:nvSpPr>
        <p:spPr>
          <a:xfrm>
            <a:off x="4556919" y="1022472"/>
            <a:ext cx="4181275" cy="3804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308" indent="-17430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中国政府政策要求和国家标准，包括</a:t>
            </a:r>
            <a:r>
              <a:rPr lang="en-US" altLang="zh-CN" sz="1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  <a:endParaRPr lang="en-US" altLang="zh-CN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74308" indent="-174308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《</a:t>
            </a:r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最高人民法院关于完整准确全面贯彻新发展理念 为积极稳妥推进碳达峰碳中和提供司法服务的意见</a:t>
            </a:r>
            <a:r>
              <a:rPr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（最高人民法院，</a:t>
            </a:r>
            <a:r>
              <a:rPr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2023</a:t>
            </a:r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CN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74308" indent="-174308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《</a:t>
            </a:r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减污降碳协同增效实施方案</a:t>
            </a:r>
            <a:r>
              <a:rPr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（生态环境部等</a:t>
            </a:r>
            <a:r>
              <a:rPr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7</a:t>
            </a:r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部委，</a:t>
            </a:r>
            <a:r>
              <a:rPr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2022</a:t>
            </a:r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r>
              <a:rPr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</a:t>
            </a:r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月）</a:t>
            </a:r>
            <a:endParaRPr lang="en-US" altLang="zh-CN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74308" indent="-174308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《</a:t>
            </a:r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国民经济和社会发展第十四个五年规划和</a:t>
            </a:r>
            <a:r>
              <a:rPr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2035</a:t>
            </a:r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年远景目标纲要</a:t>
            </a:r>
            <a:r>
              <a:rPr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</a:p>
          <a:p>
            <a:pPr marL="174308" indent="-174308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《</a:t>
            </a:r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关于深入打好污染防治攻坚战的意见</a:t>
            </a:r>
            <a:r>
              <a:rPr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（中共中央  国务院，</a:t>
            </a:r>
            <a:r>
              <a:rPr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2021 </a:t>
            </a:r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CN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74308" indent="-174308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《“</a:t>
            </a:r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十四五”节能减排综合工作方案</a:t>
            </a:r>
            <a:r>
              <a:rPr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（国务院，</a:t>
            </a:r>
            <a:r>
              <a:rPr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2021</a:t>
            </a:r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CN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74308" indent="-174308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《</a:t>
            </a:r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“十四五”循环经济发展规划</a:t>
            </a:r>
            <a:r>
              <a:rPr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（发改委，</a:t>
            </a:r>
            <a:r>
              <a:rPr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2021</a:t>
            </a:r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CN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74308" indent="-174308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《</a:t>
            </a:r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“十四五”塑料污染治理行动方案</a:t>
            </a:r>
            <a:r>
              <a:rPr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（发改委 生态环境部，</a:t>
            </a:r>
            <a:r>
              <a:rPr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2021</a:t>
            </a:r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CN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74308" indent="-174308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《“</a:t>
            </a:r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十四五”工业绿色发展规划</a:t>
            </a:r>
            <a:r>
              <a:rPr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（工信部，</a:t>
            </a:r>
            <a:r>
              <a:rPr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2021</a:t>
            </a:r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CN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74308" indent="-174308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《</a:t>
            </a:r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关于统筹和加强应对气候变化与生态环境保护相关工作的指导意见 </a:t>
            </a:r>
            <a:r>
              <a:rPr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（生态环境部，</a:t>
            </a:r>
            <a:r>
              <a:rPr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2021</a:t>
            </a:r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CN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74308" indent="-174308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《</a:t>
            </a:r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企业环境信息依法披露管理办法</a:t>
            </a:r>
            <a:r>
              <a:rPr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（生态环境部，</a:t>
            </a:r>
            <a:r>
              <a:rPr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2021</a:t>
            </a:r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CN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74308" indent="-174308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GB/T</a:t>
            </a:r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GB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33635</a:t>
            </a:r>
            <a:r>
              <a:rPr 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en-GB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2017《</a:t>
            </a:r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绿色制造 制造企业绿色供应链管理 导则</a:t>
            </a:r>
            <a:r>
              <a:rPr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</a:p>
          <a:p>
            <a:pPr algn="just">
              <a:lnSpc>
                <a:spcPct val="150000"/>
              </a:lnSpc>
            </a:pPr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及配套的绿色供应链管理标准</a:t>
            </a:r>
            <a:endParaRPr lang="en-US" altLang="zh-CN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C66137-6115-E941-8FC6-3CC30AC8ABDA}"/>
              </a:ext>
            </a:extLst>
          </p:cNvPr>
          <p:cNvGrpSpPr/>
          <p:nvPr/>
        </p:nvGrpSpPr>
        <p:grpSpPr>
          <a:xfrm>
            <a:off x="631982" y="1876062"/>
            <a:ext cx="2527406" cy="1612999"/>
            <a:chOff x="656374" y="2612028"/>
            <a:chExt cx="2527406" cy="1612999"/>
          </a:xfrm>
        </p:grpSpPr>
        <p:sp>
          <p:nvSpPr>
            <p:cNvPr id="19" name="Rectangle 18"/>
            <p:cNvSpPr/>
            <p:nvPr/>
          </p:nvSpPr>
          <p:spPr>
            <a:xfrm>
              <a:off x="816969" y="2855678"/>
              <a:ext cx="2366811" cy="13693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GRI 102: </a:t>
              </a:r>
              <a:r>
                <a:rPr lang="zh-CN" altLang="en-US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一般性披露</a:t>
              </a:r>
              <a:br>
                <a:rPr lang="en-US" altLang="zh-CN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</a:br>
              <a:r>
                <a:rPr lang="en-US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GRI </a:t>
              </a:r>
              <a:r>
                <a:rPr lang="en-US" altLang="zh-CN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302: </a:t>
              </a:r>
              <a:r>
                <a:rPr lang="zh-CN" altLang="en-US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能源</a:t>
              </a:r>
              <a:br>
                <a:rPr lang="zh-CN" altLang="en-US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</a:br>
              <a:r>
                <a:rPr lang="en-US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GRI </a:t>
              </a:r>
              <a:r>
                <a:rPr lang="en-US" altLang="zh-CN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303: </a:t>
              </a:r>
              <a:r>
                <a:rPr lang="zh-CN" altLang="en-US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水和污水</a:t>
              </a:r>
            </a:p>
            <a:p>
              <a:pPr>
                <a:lnSpc>
                  <a:spcPct val="120000"/>
                </a:lnSpc>
              </a:pPr>
              <a:r>
                <a:rPr lang="en-US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GRI </a:t>
              </a:r>
              <a:r>
                <a:rPr lang="en-US" altLang="zh-CN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305: </a:t>
              </a:r>
              <a:r>
                <a:rPr lang="zh-CN" altLang="en-US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排放</a:t>
              </a:r>
              <a:endParaRPr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defTabSz="557213">
                <a:lnSpc>
                  <a:spcPct val="120000"/>
                </a:lnSpc>
                <a:defRPr/>
              </a:pPr>
              <a:r>
                <a:rPr lang="en-US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GRI 306: </a:t>
              </a:r>
              <a:r>
                <a:rPr lang="zh-CN" altLang="en-US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废物处置</a:t>
              </a:r>
              <a:endParaRPr 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defTabSz="557213">
                <a:lnSpc>
                  <a:spcPct val="120000"/>
                </a:lnSpc>
                <a:defRPr/>
              </a:pPr>
              <a:r>
                <a:rPr lang="en-US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GRI 307: </a:t>
              </a:r>
              <a:r>
                <a:rPr lang="zh-CN" altLang="en-US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环境合规</a:t>
              </a:r>
              <a:endParaRPr 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defTabSz="557213">
                <a:lnSpc>
                  <a:spcPct val="120000"/>
                </a:lnSpc>
                <a:defRPr/>
              </a:pPr>
              <a:r>
                <a:rPr lang="en-US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GRI 308: </a:t>
              </a:r>
              <a:r>
                <a:rPr lang="zh-CN" altLang="en-US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供应商环境评价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56374" y="2612028"/>
              <a:ext cx="99097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74308" indent="-174308">
                <a:buFont typeface="Arial" panose="020B0604020202090204" pitchFamily="34" charset="0"/>
                <a:buChar char="•"/>
              </a:pPr>
              <a:r>
                <a:rPr lang="en-US" sz="1200" b="1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Calibri" panose="020F0502020204030204" pitchFamily="34" charset="0"/>
                </a:rPr>
                <a:t>GRI</a:t>
              </a:r>
              <a:r>
                <a:rPr lang="zh-CN" altLang="en-US" sz="1200" b="1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Calibri" panose="020F0502020204030204" pitchFamily="34" charset="0"/>
                </a:rPr>
                <a:t>标准</a:t>
              </a:r>
              <a:r>
                <a:rPr lang="en-US" sz="1200" b="1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Calibri" panose="020F0502020204030204" pitchFamily="34" charset="0"/>
                </a:rPr>
                <a:t> </a:t>
              </a:r>
              <a:endParaRPr lang="en-US" sz="12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54136" y="1041080"/>
            <a:ext cx="41389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308" indent="-174308">
              <a:buFont typeface="Arial" panose="020B0604020202090204" pitchFamily="34" charset="0"/>
              <a:buChar char="•"/>
            </a:pPr>
            <a:r>
              <a:rPr lang="en-US" sz="1500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B3CA66F-1BC9-BA41-86C3-C29397C6A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40" y="1022472"/>
            <a:ext cx="1769690" cy="33729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DF86A85-417E-FA40-BD87-EAD6C1D987D5}"/>
              </a:ext>
            </a:extLst>
          </p:cNvPr>
          <p:cNvSpPr/>
          <p:nvPr/>
        </p:nvSpPr>
        <p:spPr>
          <a:xfrm>
            <a:off x="614730" y="3440368"/>
            <a:ext cx="3810157" cy="1357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308" indent="-17430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中国证券监督管理委员会</a:t>
            </a:r>
            <a:endParaRPr lang="en-US" altLang="zh-CN" sz="1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  <a:r>
              <a:rPr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《</a:t>
            </a:r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公开发行证券的公司信息披露内容与格式准则</a:t>
            </a:r>
            <a:r>
              <a:rPr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  <a:endParaRPr lang="en-US" altLang="zh-CN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74308" indent="-17430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b="1" dirty="0"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香港交易所</a:t>
            </a:r>
            <a:r>
              <a:rPr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《</a:t>
            </a:r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環境、社會及管治報告指引</a:t>
            </a:r>
            <a:r>
              <a:rPr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》</a:t>
            </a:r>
          </a:p>
          <a:p>
            <a:pPr marL="174308" indent="-17430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欧盟</a:t>
            </a:r>
            <a:r>
              <a:rPr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《</a:t>
            </a:r>
            <a:r>
              <a:rPr lang="en-GB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Corporate Sustainability Reporting Directive</a:t>
            </a:r>
            <a:r>
              <a:rPr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、</a:t>
            </a:r>
            <a:r>
              <a:rPr lang="zh-CN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《关于企业可持续发展尽职调查指令草案》</a:t>
            </a:r>
            <a:endParaRPr lang="x-none" sz="100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4" name="Picture 6" descr="Text, logo&#10;&#10;Description automatically generated">
            <a:extLst>
              <a:ext uri="{FF2B5EF4-FFF2-40B4-BE49-F238E27FC236}">
                <a16:creationId xmlns:a16="http://schemas.microsoft.com/office/drawing/2014/main" id="{2F18F966-AAA0-B04F-B754-03F31E21B6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4947" y="195717"/>
            <a:ext cx="2622283" cy="82675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9D0D149-814E-5946-9DE3-1FC4F226957B}"/>
              </a:ext>
            </a:extLst>
          </p:cNvPr>
          <p:cNvGrpSpPr/>
          <p:nvPr/>
        </p:nvGrpSpPr>
        <p:grpSpPr>
          <a:xfrm>
            <a:off x="628325" y="1401109"/>
            <a:ext cx="3928594" cy="365111"/>
            <a:chOff x="628325" y="1434977"/>
            <a:chExt cx="3928594" cy="365111"/>
          </a:xfrm>
        </p:grpSpPr>
        <p:pic>
          <p:nvPicPr>
            <p:cNvPr id="5" name="Picture 4" descr="A picture containing shape&#10;&#10;Description automatically generated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8325" y="1434977"/>
              <a:ext cx="360000" cy="360000"/>
            </a:xfrm>
            <a:prstGeom prst="rect">
              <a:avLst/>
            </a:prstGeom>
          </p:spPr>
        </p:pic>
        <p:pic>
          <p:nvPicPr>
            <p:cNvPr id="9" name="Picture 8" descr="Icon&#10;&#10;Description automatically generated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4700" y="1434977"/>
              <a:ext cx="360000" cy="360000"/>
            </a:xfrm>
            <a:prstGeom prst="rect">
              <a:avLst/>
            </a:prstGeom>
          </p:spPr>
        </p:pic>
        <p:pic>
          <p:nvPicPr>
            <p:cNvPr id="16" name="Picture 15" descr="A picture containing icon&#10;&#10;Description automatically generated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07094" y="1434977"/>
              <a:ext cx="360000" cy="360000"/>
            </a:xfrm>
            <a:prstGeom prst="rect">
              <a:avLst/>
            </a:prstGeom>
          </p:spPr>
        </p:pic>
        <p:pic>
          <p:nvPicPr>
            <p:cNvPr id="23" name="Picture 22" descr="A picture containing logo&#10;&#10;Description automatically generated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48584" y="1434977"/>
              <a:ext cx="360000" cy="360000"/>
            </a:xfrm>
            <a:prstGeom prst="rect">
              <a:avLst/>
            </a:prstGeom>
          </p:spPr>
        </p:pic>
        <p:pic>
          <p:nvPicPr>
            <p:cNvPr id="7" name="Picture 6" descr="A picture containing table&#10;&#10;Description automatically generated">
              <a:extLst>
                <a:ext uri="{FF2B5EF4-FFF2-40B4-BE49-F238E27FC236}">
                  <a16:creationId xmlns:a16="http://schemas.microsoft.com/office/drawing/2014/main" id="{0E1F7552-1D80-EE4D-8FE0-5DDC6C70E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961642" y="1434977"/>
              <a:ext cx="360000" cy="360000"/>
            </a:xfrm>
            <a:prstGeom prst="rect">
              <a:avLst/>
            </a:prstGeom>
          </p:spPr>
        </p:pic>
        <p:pic>
          <p:nvPicPr>
            <p:cNvPr id="11" name="Picture 10" descr="A white cubes on an orange background&#10;&#10;Description automatically generated with low confidence">
              <a:extLst>
                <a:ext uri="{FF2B5EF4-FFF2-40B4-BE49-F238E27FC236}">
                  <a16:creationId xmlns:a16="http://schemas.microsoft.com/office/drawing/2014/main" id="{9CE98129-287E-8393-66F6-727BCE3AC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15768" y="1440088"/>
              <a:ext cx="360000" cy="360000"/>
            </a:xfrm>
            <a:prstGeom prst="rect">
              <a:avLst/>
            </a:prstGeom>
          </p:spPr>
        </p:pic>
        <p:pic>
          <p:nvPicPr>
            <p:cNvPr id="17" name="Picture 16" descr="A blue sign with a fish and waves&#10;&#10;Description automatically generated with medium confidence">
              <a:extLst>
                <a:ext uri="{FF2B5EF4-FFF2-40B4-BE49-F238E27FC236}">
                  <a16:creationId xmlns:a16="http://schemas.microsoft.com/office/drawing/2014/main" id="{31CF018D-DD29-C293-C601-35CA4F7C4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94669" y="1434977"/>
              <a:ext cx="360000" cy="360000"/>
            </a:xfrm>
            <a:prstGeom prst="rect">
              <a:avLst/>
            </a:prstGeom>
          </p:spPr>
        </p:pic>
        <p:pic>
          <p:nvPicPr>
            <p:cNvPr id="25" name="Picture 24" descr="A green square with white text and a tree and birds&#10;&#10;Description automatically generated with low confidence">
              <a:extLst>
                <a:ext uri="{FF2B5EF4-FFF2-40B4-BE49-F238E27FC236}">
                  <a16:creationId xmlns:a16="http://schemas.microsoft.com/office/drawing/2014/main" id="{FADF445E-37C9-640B-645A-ED3334BC3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745794" y="1434977"/>
              <a:ext cx="360000" cy="360000"/>
            </a:xfrm>
            <a:prstGeom prst="rect">
              <a:avLst/>
            </a:prstGeom>
          </p:spPr>
        </p:pic>
        <p:pic>
          <p:nvPicPr>
            <p:cNvPr id="27" name="Picture 26" descr="A picture containing text, logo, font, screenshot&#10;&#10;Description automatically generated">
              <a:extLst>
                <a:ext uri="{FF2B5EF4-FFF2-40B4-BE49-F238E27FC236}">
                  <a16:creationId xmlns:a16="http://schemas.microsoft.com/office/drawing/2014/main" id="{0A5861D8-4E93-84DE-D378-1CBD1511E7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196919" y="1434977"/>
              <a:ext cx="360000" cy="360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11188" y="1129060"/>
            <a:ext cx="3838188" cy="3216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sz="12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CITI</a:t>
            </a:r>
            <a:r>
              <a:rPr lang="zh-CN" altLang="en-US" sz="12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的评价对象是谁？</a:t>
            </a:r>
            <a:endParaRPr lang="en-US" altLang="zh-CN" sz="1200" b="1" dirty="0">
              <a:latin typeface="Microsoft YaHei" panose="020B0503020204020204" pitchFamily="34" charset="-122"/>
              <a:ea typeface="Microsoft YaHei" panose="020B0503020204020204" pitchFamily="34" charset="-122"/>
              <a:cs typeface="Calibri" panose="020F0502020204030204" pitchFamily="34" charset="0"/>
            </a:endParaRPr>
          </a:p>
          <a:p>
            <a:pPr>
              <a:lnSpc>
                <a:spcPct val="125000"/>
              </a:lnSpc>
              <a:spcBef>
                <a:spcPts val="125"/>
              </a:spcBef>
            </a:pPr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主要是直接面向消费者，且在中国具有一定规模供应商的品牌型企业。</a:t>
            </a:r>
            <a:endParaRPr lang="en-US" altLang="zh-CN" sz="1000" dirty="0">
              <a:latin typeface="Microsoft YaHei" panose="020B0503020204020204" pitchFamily="34" charset="-122"/>
              <a:ea typeface="Microsoft YaHei" panose="020B0503020204020204" pitchFamily="34" charset="-122"/>
              <a:cs typeface="Calibri" panose="020F0502020204030204" pitchFamily="34" charset="0"/>
            </a:endParaRPr>
          </a:p>
          <a:p>
            <a:pPr>
              <a:lnSpc>
                <a:spcPct val="125000"/>
              </a:lnSpc>
              <a:spcBef>
                <a:spcPts val="125"/>
              </a:spcBef>
            </a:pPr>
            <a:endParaRPr lang="en-US" altLang="zh-CN" sz="800" dirty="0">
              <a:latin typeface="Microsoft YaHei" panose="020B0503020204020204" pitchFamily="34" charset="-122"/>
              <a:ea typeface="Microsoft YaHei" panose="020B0503020204020204" pitchFamily="34" charset="-122"/>
              <a:cs typeface="Calibri" panose="020F0502020204030204" pitchFamily="34" charset="0"/>
            </a:endParaRP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sz="12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CITI</a:t>
            </a:r>
            <a:r>
              <a:rPr lang="zh-CN" altLang="en-US" sz="12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的评价依据是什么？</a:t>
            </a:r>
          </a:p>
          <a:p>
            <a:pPr>
              <a:lnSpc>
                <a:spcPct val="125000"/>
              </a:lnSpc>
            </a:pPr>
            <a:r>
              <a:rPr kumimoji="1"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企业官方网站、年报、</a:t>
            </a:r>
            <a:r>
              <a:rPr kumimoji="1"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CSR</a:t>
            </a:r>
            <a:r>
              <a:rPr kumimoji="1"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报告、</a:t>
            </a:r>
            <a:r>
              <a:rPr kumimoji="1"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ESG</a:t>
            </a:r>
            <a:r>
              <a:rPr kumimoji="1"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报告等定期报告、官网等公开渠道发布的信息、蔚蓝地图数据库收集的可信源发布的数据，以及企业公开披露的 </a:t>
            </a:r>
            <a:r>
              <a:rPr kumimoji="1"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CDP </a:t>
            </a:r>
            <a:r>
              <a:rPr kumimoji="1"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气候变化问卷回复。</a:t>
            </a:r>
            <a:br>
              <a:rPr kumimoji="1" lang="zh-CN" altLang="en-US" sz="10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endParaRPr kumimoji="1" lang="zh-CN" altLang="en-US" sz="100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74308" indent="-174308">
              <a:lnSpc>
                <a:spcPct val="125000"/>
              </a:lnSpc>
              <a:buFont typeface="Courier New" panose="02070309020205020404" pitchFamily="49" charset="0"/>
              <a:buChar char="o"/>
            </a:pPr>
            <a:endParaRPr kumimoji="1" lang="en-US" altLang="zh-CN" sz="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sz="12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CITI</a:t>
            </a:r>
            <a:r>
              <a:rPr lang="zh-CN" altLang="en-US" sz="12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指数评价的流程与更新频率是什么？</a:t>
            </a:r>
            <a:endParaRPr lang="en-US" altLang="zh-CN" sz="1200" b="1" dirty="0">
              <a:latin typeface="Microsoft YaHei" panose="020B0503020204020204" pitchFamily="34" charset="-122"/>
              <a:ea typeface="Microsoft YaHei" panose="020B0503020204020204" pitchFamily="34" charset="-122"/>
              <a:cs typeface="Calibri" panose="020F0502020204030204" pitchFamily="34" charset="0"/>
            </a:endParaRPr>
          </a:p>
          <a:p>
            <a:pPr marL="174308" indent="-174308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kumimoji="1"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CITI</a:t>
            </a:r>
            <a:r>
              <a:rPr kumimoji="1"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指数评价结果动态更新。 </a:t>
            </a:r>
          </a:p>
          <a:p>
            <a:pPr marL="174308" indent="-174308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每年年初，</a:t>
            </a:r>
            <a:r>
              <a:rPr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IPE</a:t>
            </a:r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会更新</a:t>
            </a:r>
            <a:r>
              <a:rPr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CITI</a:t>
            </a:r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评价指南，并在年底发布年度</a:t>
            </a:r>
            <a:r>
              <a:rPr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CITI</a:t>
            </a:r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评价报告，阐述年度进展和差距。</a:t>
            </a:r>
            <a:endParaRPr kumimoji="1" lang="en-US" altLang="zh-CN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74308" indent="-174308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kumimoji="1"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在年度评价报告发布前，</a:t>
            </a:r>
            <a:r>
              <a:rPr kumimoji="1"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IPE</a:t>
            </a:r>
            <a:r>
              <a:rPr kumimoji="1"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会尝试将评价结果发送参评企业，并就评价结果进行沟通。</a:t>
            </a:r>
            <a:endParaRPr kumimoji="1" lang="en-US" altLang="zh-CN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188" y="466005"/>
            <a:ext cx="1627369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5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常见问题</a:t>
            </a:r>
            <a:r>
              <a:rPr lang="zh-CN" altLang="en-US" sz="225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：</a:t>
            </a:r>
            <a:endParaRPr lang="en-US" sz="225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6" name="Picture 6" descr="Text, logo&#10;&#10;Description automatically generated">
            <a:extLst>
              <a:ext uri="{FF2B5EF4-FFF2-40B4-BE49-F238E27FC236}">
                <a16:creationId xmlns:a16="http://schemas.microsoft.com/office/drawing/2014/main" id="{6B369881-8579-3043-9D83-5855757D9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4947" y="195717"/>
            <a:ext cx="2622283" cy="826755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13CA5381-52B1-5B49-9491-1FFEB62C88B0}"/>
              </a:ext>
            </a:extLst>
          </p:cNvPr>
          <p:cNvSpPr/>
          <p:nvPr/>
        </p:nvSpPr>
        <p:spPr>
          <a:xfrm>
            <a:off x="4723200" y="1123330"/>
            <a:ext cx="3838188" cy="3383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sz="12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CITI</a:t>
            </a:r>
            <a:r>
              <a:rPr lang="zh-CN" altLang="en-US" sz="12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指数对参评企业有什么价值？</a:t>
            </a:r>
          </a:p>
          <a:p>
            <a:pPr lvl="0">
              <a:lnSpc>
                <a:spcPct val="125000"/>
              </a:lnSpc>
            </a:pPr>
            <a:r>
              <a:rPr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CITI</a:t>
            </a:r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为参评企业提供了一套基于数据和披露的供应链环境管理路线图，引导企业从检索供应商的环境合规表现做起，激励供应商履行生态环境保护的主体责任，提升环境表现，降低环境影响和碳足迹，采取节能减排措施，管控自身供应链的环境和气候风险。</a:t>
            </a:r>
            <a:endParaRPr lang="en-US" altLang="zh-CN" sz="1000" dirty="0">
              <a:latin typeface="Microsoft YaHei" panose="020B0503020204020204" pitchFamily="34" charset="-122"/>
              <a:ea typeface="Microsoft YaHei" panose="020B0503020204020204" pitchFamily="34" charset="-122"/>
              <a:cs typeface="Calibri" panose="020F0502020204030204" pitchFamily="34" charset="0"/>
            </a:endParaRPr>
          </a:p>
          <a:p>
            <a:pPr lvl="0">
              <a:lnSpc>
                <a:spcPct val="125000"/>
              </a:lnSpc>
            </a:pPr>
            <a:endParaRPr lang="en-US" altLang="zh-CN" sz="800" b="1" dirty="0">
              <a:latin typeface="Microsoft YaHei" panose="020B0503020204020204" pitchFamily="34" charset="-122"/>
              <a:ea typeface="Microsoft YaHei" panose="020B0503020204020204" pitchFamily="34" charset="-122"/>
              <a:cs typeface="Calibri" panose="020F0502020204030204" pitchFamily="34" charset="0"/>
            </a:endParaRP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sz="12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CATI </a:t>
            </a:r>
            <a:r>
              <a:rPr lang="zh-CN" altLang="en-US" sz="12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和 </a:t>
            </a:r>
            <a:r>
              <a:rPr lang="en-US" altLang="zh-CN" sz="12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CITI </a:t>
            </a:r>
            <a:r>
              <a:rPr lang="zh-CN" altLang="en-US" sz="12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的关系是什么</a:t>
            </a:r>
            <a:r>
              <a:rPr lang="en-US" altLang="zh-CN" sz="12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?</a:t>
            </a:r>
          </a:p>
          <a:p>
            <a:pPr>
              <a:lnSpc>
                <a:spcPct val="125000"/>
              </a:lnSpc>
            </a:pPr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参评企业在</a:t>
            </a:r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企业气候行动</a:t>
            </a:r>
            <a:r>
              <a:rPr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CATI </a:t>
            </a:r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指数</a:t>
            </a:r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的总分，将以</a:t>
            </a:r>
            <a:r>
              <a:rPr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20%</a:t>
            </a:r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的系数折算计入绿色供应链 </a:t>
            </a:r>
            <a:r>
              <a:rPr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CITI </a:t>
            </a:r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指数的指标 </a:t>
            </a:r>
            <a:r>
              <a:rPr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4.1</a:t>
            </a:r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。</a:t>
            </a:r>
            <a:endParaRPr lang="en-US" altLang="zh-CN" sz="1000" dirty="0">
              <a:latin typeface="Microsoft YaHei" panose="020B0503020204020204" pitchFamily="34" charset="-122"/>
              <a:ea typeface="Microsoft YaHei" panose="020B0503020204020204" pitchFamily="34" charset="-122"/>
              <a:cs typeface="Calibri" panose="020F0502020204030204" pitchFamily="34" charset="0"/>
            </a:endParaRPr>
          </a:p>
          <a:p>
            <a:pPr>
              <a:lnSpc>
                <a:spcPct val="125000"/>
              </a:lnSpc>
            </a:pPr>
            <a:endParaRPr lang="en-US" sz="800" dirty="0">
              <a:latin typeface="Microsoft YaHei" panose="020B0503020204020204" pitchFamily="34" charset="-122"/>
              <a:ea typeface="Microsoft YaHei" panose="020B0503020204020204" pitchFamily="34" charset="-122"/>
              <a:cs typeface="Calibri" panose="020F0502020204030204" pitchFamily="34" charset="0"/>
            </a:endParaRP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2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如何获取</a:t>
            </a:r>
            <a:r>
              <a:rPr lang="en-US" altLang="zh-CN" sz="12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CITI</a:t>
            </a:r>
            <a:r>
              <a:rPr lang="zh-CN" altLang="en-US" sz="12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指数的评价结果</a:t>
            </a:r>
            <a:r>
              <a:rPr lang="en-US" altLang="zh-CN" sz="12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?</a:t>
            </a:r>
            <a:endParaRPr lang="en-US" sz="1200" b="1" dirty="0">
              <a:latin typeface="Microsoft YaHei" panose="020B0503020204020204" pitchFamily="34" charset="-122"/>
              <a:ea typeface="Microsoft YaHei" panose="020B0503020204020204" pitchFamily="34" charset="-122"/>
              <a:cs typeface="Calibri" panose="020F0502020204030204" pitchFamily="34" charset="0"/>
            </a:endParaRPr>
          </a:p>
          <a:p>
            <a:pPr>
              <a:lnSpc>
                <a:spcPct val="125000"/>
              </a:lnSpc>
            </a:pPr>
            <a:r>
              <a:rPr kumimoji="1" lang="en-US" altLang="zh-CN" sz="1000" u="sng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IPE</a:t>
            </a:r>
            <a:r>
              <a:rPr kumimoji="1" lang="zh-CN" altLang="en-US" sz="1000" u="sng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的官方网站</a:t>
            </a:r>
            <a:r>
              <a:rPr kumimoji="1"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和</a:t>
            </a:r>
            <a:r>
              <a:rPr kumimoji="1"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蔚蓝地图</a:t>
            </a:r>
            <a:r>
              <a:rPr kumimoji="1"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</a:t>
            </a:r>
            <a:r>
              <a:rPr kumimoji="1"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均可查看评价结果。</a:t>
            </a:r>
            <a:endParaRPr kumimoji="1" lang="en-US" altLang="zh-CN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25000"/>
              </a:lnSpc>
            </a:pPr>
            <a:r>
              <a:rPr kumimoji="1"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点击查看历年的</a:t>
            </a:r>
            <a:r>
              <a:rPr kumimoji="1"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CITI</a:t>
            </a:r>
            <a:r>
              <a:rPr kumimoji="1"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评价报告：</a:t>
            </a:r>
            <a:r>
              <a:rPr kumimoji="1" lang="is-I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2014</a:t>
            </a:r>
            <a:r>
              <a:rPr kumimoji="1" lang="zh-CN" altLang="is-I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kumimoji="1" lang="is-I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2015</a:t>
            </a:r>
            <a:r>
              <a:rPr kumimoji="1" lang="zh-CN" altLang="is-I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kumimoji="1" lang="is-I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2016</a:t>
            </a:r>
            <a:r>
              <a:rPr kumimoji="1" lang="zh-CN" altLang="is-I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kumimoji="1" lang="is-I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2017</a:t>
            </a:r>
            <a:r>
              <a:rPr kumimoji="1" lang="zh-CN" altLang="is-I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kumimoji="1" lang="is-I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2018</a:t>
            </a:r>
            <a:r>
              <a:rPr kumimoji="1" lang="zh-CN" altLang="is-I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kumimoji="1" lang="is-I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2019</a:t>
            </a:r>
            <a:r>
              <a:rPr kumimoji="1" lang="zh-CN" altLang="is-I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kumimoji="1" lang="is-I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2020</a:t>
            </a:r>
            <a:r>
              <a:rPr kumimoji="1"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、</a:t>
            </a:r>
            <a:r>
              <a:rPr kumimoji="1" lang="is-I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2021</a:t>
            </a:r>
            <a:r>
              <a:rPr kumimoji="1"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kumimoji="1"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2022</a:t>
            </a:r>
            <a:r>
              <a:rPr kumimoji="1"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kumimoji="1"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2023</a:t>
            </a:r>
            <a:r>
              <a:rPr kumimoji="1"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kumimoji="1" lang="en-US" altLang="zh-CN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lnSpc>
                <a:spcPct val="125000"/>
              </a:lnSpc>
            </a:pPr>
            <a:endParaRPr lang="en-US" altLang="zh-CN" sz="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71450" lvl="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如何加入</a:t>
            </a:r>
            <a:r>
              <a:rPr lang="en-US" altLang="zh-CN" sz="1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CITI</a:t>
            </a:r>
            <a:r>
              <a:rPr lang="zh-CN" altLang="en-US" sz="1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指数评价？</a:t>
            </a:r>
            <a:endParaRPr lang="en-US" altLang="zh-CN" sz="1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lnSpc>
                <a:spcPct val="125000"/>
              </a:lnSpc>
            </a:pPr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欢迎致信咨询，邮箱：</a:t>
            </a:r>
            <a:r>
              <a:rPr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gsc@ipe.org.cn</a:t>
            </a:r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264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5704</TotalTime>
  <Words>1680</Words>
  <Application>Microsoft Macintosh PowerPoint</Application>
  <PresentationFormat>全屏显示(16:9)</PresentationFormat>
  <Paragraphs>118</Paragraphs>
  <Slides>6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DengXian</vt:lpstr>
      <vt:lpstr>Microsoft YaHei</vt:lpstr>
      <vt:lpstr>Arial</vt:lpstr>
      <vt:lpstr>Calibri</vt:lpstr>
      <vt:lpstr>Calibri Light</vt:lpstr>
      <vt:lpstr>Courier New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Ding Helen S</dc:creator>
  <cp:lastModifiedBy>meng li</cp:lastModifiedBy>
  <cp:revision>332</cp:revision>
  <cp:lastPrinted>2022-05-20T03:00:51Z</cp:lastPrinted>
  <dcterms:created xsi:type="dcterms:W3CDTF">2021-07-14T10:11:30Z</dcterms:created>
  <dcterms:modified xsi:type="dcterms:W3CDTF">2023-12-01T09:24:05Z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2052-3.6.0.5672</vt:lpwstr>
  </property>
</Properties>
</file>